
<file path=[Content_Types].xml><?xml version="1.0" encoding="utf-8"?>
<Types xmlns="http://schemas.openxmlformats.org/package/2006/content-types">
  <Default Extension="xml" ContentType="application/xml"/>
  <Default Extension="svg" ContentType="image/svg+xml"/>
  <Default Extension="jpeg" ContentType="image/jpeg"/>
  <Default Extension="rels" ContentType="application/vnd.openxmlformats-package.relationships+xml"/>
  <Default Extension="emf" ContentType="image/x-em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65" r:id="rId3"/>
    <p:sldId id="257" r:id="rId4"/>
    <p:sldId id="266" r:id="rId5"/>
    <p:sldId id="258" r:id="rId6"/>
    <p:sldId id="264" r:id="rId7"/>
    <p:sldId id="267" r:id="rId8"/>
    <p:sldId id="268" r:id="rId9"/>
    <p:sldId id="271" r:id="rId10"/>
    <p:sldId id="272" r:id="rId11"/>
    <p:sldId id="269" r:id="rId12"/>
    <p:sldId id="270" r:id="rId13"/>
    <p:sldId id="273" r:id="rId14"/>
    <p:sldId id="262"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7A91A"/>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21"/>
    <p:restoredTop sz="94662"/>
  </p:normalViewPr>
  <p:slideViewPr>
    <p:cSldViewPr snapToObjects="1">
      <p:cViewPr varScale="1">
        <p:scale>
          <a:sx n="95" d="100"/>
          <a:sy n="95" d="100"/>
        </p:scale>
        <p:origin x="200" y="13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625D4-FB5C-B040-BF47-5145EF22A59C}" type="datetimeFigureOut">
              <a:rPr lang="en-US" smtClean="0"/>
              <a:t>3/24/17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95DB0-93CE-EC47-B86B-CD8C417588DA}" type="slidenum">
              <a:rPr lang="en-US" smtClean="0"/>
              <a:t>‹#›</a:t>
            </a:fld>
            <a:endParaRPr lang="en-US"/>
          </a:p>
        </p:txBody>
      </p:sp>
    </p:spTree>
    <p:extLst>
      <p:ext uri="{BB962C8B-B14F-4D97-AF65-F5344CB8AC3E}">
        <p14:creationId xmlns:p14="http://schemas.microsoft.com/office/powerpoint/2010/main" val="1217156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dirty="0" smtClean="0">
                <a:solidFill>
                  <a:srgbClr val="000000"/>
                </a:solidFill>
                <a:ea typeface="Cambria Math" charset="0"/>
                <a:cs typeface="Cambria Math" charset="0"/>
              </a:rPr>
              <a:t>If the manifold is simply defined by the direct product of lines (as may be the case for activation space) then the order of the action is irrelevant and the resulting lifted </a:t>
            </a:r>
          </a:p>
          <a:p>
            <a:pPr algn="just">
              <a:spcAft>
                <a:spcPts val="600"/>
              </a:spcAft>
            </a:pPr>
            <a:r>
              <a:rPr lang="en-US" dirty="0" smtClean="0">
                <a:solidFill>
                  <a:srgbClr val="000000"/>
                </a:solidFill>
                <a:ea typeface="Cambria Math" charset="0"/>
                <a:cs typeface="Cambria Math" charset="0"/>
              </a:rPr>
              <a:t>actions become trivially identity (addition by some value to one activation does not change its relative velocity to itself (or others)).</a:t>
            </a:r>
          </a:p>
          <a:p>
            <a:endParaRPr lang="en-US" dirty="0"/>
          </a:p>
        </p:txBody>
      </p:sp>
      <p:sp>
        <p:nvSpPr>
          <p:cNvPr id="4" name="Slide Number Placeholder 3"/>
          <p:cNvSpPr>
            <a:spLocks noGrp="1"/>
          </p:cNvSpPr>
          <p:nvPr>
            <p:ph type="sldNum" sz="quarter" idx="10"/>
          </p:nvPr>
        </p:nvSpPr>
        <p:spPr/>
        <p:txBody>
          <a:bodyPr/>
          <a:lstStyle/>
          <a:p>
            <a:fld id="{5FB95DB0-93CE-EC47-B86B-CD8C417588DA}" type="slidenum">
              <a:rPr lang="en-US" smtClean="0"/>
              <a:t>7</a:t>
            </a:fld>
            <a:endParaRPr lang="en-US"/>
          </a:p>
        </p:txBody>
      </p:sp>
    </p:spTree>
    <p:extLst>
      <p:ext uri="{BB962C8B-B14F-4D97-AF65-F5344CB8AC3E}">
        <p14:creationId xmlns:p14="http://schemas.microsoft.com/office/powerpoint/2010/main" val="141500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15611" y="992767"/>
            <a:ext cx="11360799" cy="2736799"/>
          </a:xfrm>
          <a:prstGeom prst="rect">
            <a:avLst/>
          </a:prstGeom>
          <a:noFill/>
          <a:ln>
            <a:noFill/>
          </a:ln>
        </p:spPr>
        <p:txBody>
          <a:bodyPr lIns="91425" tIns="91425" rIns="91425" bIns="91425" anchor="b" anchorCtr="0"/>
          <a:lstStyle>
            <a:lvl1pPr algn="ctr" rtl="0">
              <a:spcBef>
                <a:spcPts val="0"/>
              </a:spcBef>
              <a:buSzPct val="100000"/>
              <a:defRPr sz="6933"/>
            </a:lvl1pPr>
            <a:lvl2pPr algn="ctr" rtl="0">
              <a:spcBef>
                <a:spcPts val="0"/>
              </a:spcBef>
              <a:buSzPct val="100000"/>
              <a:defRPr sz="6933"/>
            </a:lvl2pPr>
            <a:lvl3pPr algn="ctr" rtl="0">
              <a:spcBef>
                <a:spcPts val="0"/>
              </a:spcBef>
              <a:buSzPct val="100000"/>
              <a:defRPr sz="6933"/>
            </a:lvl3pPr>
            <a:lvl4pPr algn="ctr" rtl="0">
              <a:spcBef>
                <a:spcPts val="0"/>
              </a:spcBef>
              <a:buSzPct val="100000"/>
              <a:defRPr sz="6933"/>
            </a:lvl4pPr>
            <a:lvl5pPr algn="ctr" rtl="0">
              <a:spcBef>
                <a:spcPts val="0"/>
              </a:spcBef>
              <a:buSzPct val="100000"/>
              <a:defRPr sz="6933"/>
            </a:lvl5pPr>
            <a:lvl6pPr algn="ctr" rtl="0">
              <a:spcBef>
                <a:spcPts val="0"/>
              </a:spcBef>
              <a:buSzPct val="100000"/>
              <a:defRPr sz="6933"/>
            </a:lvl6pPr>
            <a:lvl7pPr algn="ctr" rtl="0">
              <a:spcBef>
                <a:spcPts val="0"/>
              </a:spcBef>
              <a:buSzPct val="100000"/>
              <a:defRPr sz="6933"/>
            </a:lvl7pPr>
            <a:lvl8pPr algn="ctr" rtl="0">
              <a:spcBef>
                <a:spcPts val="0"/>
              </a:spcBef>
              <a:buSzPct val="100000"/>
              <a:defRPr sz="6933"/>
            </a:lvl8pPr>
            <a:lvl9pPr algn="ctr" rtl="0">
              <a:spcBef>
                <a:spcPts val="0"/>
              </a:spcBef>
              <a:buSzPct val="100000"/>
              <a:defRPr sz="6933"/>
            </a:lvl9pPr>
          </a:lstStyle>
          <a:p>
            <a:r>
              <a:rPr lang="en-US"/>
              <a:t>Click to edit Master title style</a:t>
            </a:r>
            <a:endParaRPr/>
          </a:p>
        </p:txBody>
      </p:sp>
      <p:sp>
        <p:nvSpPr>
          <p:cNvPr id="13" name="Shape 13"/>
          <p:cNvSpPr txBox="1">
            <a:spLocks noGrp="1"/>
          </p:cNvSpPr>
          <p:nvPr>
            <p:ph type="subTitle" idx="1"/>
          </p:nvPr>
        </p:nvSpPr>
        <p:spPr>
          <a:xfrm>
            <a:off x="415601" y="3778833"/>
            <a:ext cx="11360799" cy="1056800"/>
          </a:xfrm>
          <a:prstGeom prst="rect">
            <a:avLst/>
          </a:prstGeom>
          <a:noFill/>
          <a:ln>
            <a:noFill/>
          </a:ln>
        </p:spPr>
        <p:txBody>
          <a:bodyPr lIns="91425" tIns="91425" rIns="91425" bIns="91425" anchor="ctr" anchorCtr="0"/>
          <a:lstStyle>
            <a:lvl1pPr algn="ctr" rtl="0">
              <a:lnSpc>
                <a:spcPct val="100000"/>
              </a:lnSpc>
              <a:spcBef>
                <a:spcPts val="0"/>
              </a:spcBef>
              <a:spcAft>
                <a:spcPts val="0"/>
              </a:spcAft>
              <a:buSzPct val="100000"/>
              <a:buNone/>
              <a:defRPr sz="3733"/>
            </a:lvl1pPr>
            <a:lvl2pPr algn="ctr" rtl="0">
              <a:lnSpc>
                <a:spcPct val="100000"/>
              </a:lnSpc>
              <a:spcBef>
                <a:spcPts val="0"/>
              </a:spcBef>
              <a:spcAft>
                <a:spcPts val="0"/>
              </a:spcAft>
              <a:buSzPct val="100000"/>
              <a:buNone/>
              <a:defRPr sz="3733"/>
            </a:lvl2pPr>
            <a:lvl3pPr algn="ctr" rtl="0">
              <a:lnSpc>
                <a:spcPct val="100000"/>
              </a:lnSpc>
              <a:spcBef>
                <a:spcPts val="0"/>
              </a:spcBef>
              <a:spcAft>
                <a:spcPts val="0"/>
              </a:spcAft>
              <a:buSzPct val="100000"/>
              <a:buNone/>
              <a:defRPr sz="3733"/>
            </a:lvl3pPr>
            <a:lvl4pPr algn="ctr" rtl="0">
              <a:lnSpc>
                <a:spcPct val="100000"/>
              </a:lnSpc>
              <a:spcBef>
                <a:spcPts val="0"/>
              </a:spcBef>
              <a:spcAft>
                <a:spcPts val="0"/>
              </a:spcAft>
              <a:buSzPct val="100000"/>
              <a:buNone/>
              <a:defRPr sz="3733"/>
            </a:lvl4pPr>
            <a:lvl5pPr algn="ctr" rtl="0">
              <a:lnSpc>
                <a:spcPct val="100000"/>
              </a:lnSpc>
              <a:spcBef>
                <a:spcPts val="0"/>
              </a:spcBef>
              <a:spcAft>
                <a:spcPts val="0"/>
              </a:spcAft>
              <a:buSzPct val="100000"/>
              <a:buNone/>
              <a:defRPr sz="3733"/>
            </a:lvl5pPr>
            <a:lvl6pPr algn="ctr" rtl="0">
              <a:lnSpc>
                <a:spcPct val="100000"/>
              </a:lnSpc>
              <a:spcBef>
                <a:spcPts val="0"/>
              </a:spcBef>
              <a:spcAft>
                <a:spcPts val="0"/>
              </a:spcAft>
              <a:buSzPct val="100000"/>
              <a:buNone/>
              <a:defRPr sz="3733"/>
            </a:lvl6pPr>
            <a:lvl7pPr algn="ctr" rtl="0">
              <a:lnSpc>
                <a:spcPct val="100000"/>
              </a:lnSpc>
              <a:spcBef>
                <a:spcPts val="0"/>
              </a:spcBef>
              <a:spcAft>
                <a:spcPts val="0"/>
              </a:spcAft>
              <a:buSzPct val="100000"/>
              <a:buNone/>
              <a:defRPr sz="3733"/>
            </a:lvl7pPr>
            <a:lvl8pPr algn="ctr" rtl="0">
              <a:lnSpc>
                <a:spcPct val="100000"/>
              </a:lnSpc>
              <a:spcBef>
                <a:spcPts val="0"/>
              </a:spcBef>
              <a:spcAft>
                <a:spcPts val="0"/>
              </a:spcAft>
              <a:buSzPct val="100000"/>
              <a:buNone/>
              <a:defRPr sz="3733"/>
            </a:lvl8pPr>
            <a:lvl9pPr algn="ctr" rtl="0">
              <a:lnSpc>
                <a:spcPct val="100000"/>
              </a:lnSpc>
              <a:spcBef>
                <a:spcPts val="0"/>
              </a:spcBef>
              <a:spcAft>
                <a:spcPts val="0"/>
              </a:spcAft>
              <a:buSzPct val="100000"/>
              <a:buNone/>
              <a:defRPr sz="3733"/>
            </a:lvl9pPr>
          </a:lstStyle>
          <a:p>
            <a:r>
              <a:rPr lang="en-US"/>
              <a:t>Click to edit Master subtitle style</a:t>
            </a:r>
            <a:endParaRPr/>
          </a:p>
        </p:txBody>
      </p:sp>
      <p:sp>
        <p:nvSpPr>
          <p:cNvPr id="14" name="Shape 14"/>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Click to edit Master title style</a:t>
            </a:r>
            <a:endParaRPr/>
          </a:p>
        </p:txBody>
      </p:sp>
      <p:sp>
        <p:nvSpPr>
          <p:cNvPr id="17" name="Shape 17"/>
          <p:cNvSpPr txBox="1">
            <a:spLocks noGrp="1"/>
          </p:cNvSpPr>
          <p:nvPr>
            <p:ph type="body" idx="1"/>
          </p:nvPr>
        </p:nvSpPr>
        <p:spPr>
          <a:xfrm>
            <a:off x="415601" y="1536633"/>
            <a:ext cx="11360799" cy="45552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a:t>Click to edit Master text styles</a:t>
            </a:r>
          </a:p>
        </p:txBody>
      </p:sp>
      <p:sp>
        <p:nvSpPr>
          <p:cNvPr id="18" name="Shape 18"/>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p:nvPr/>
        </p:nvSpPr>
        <p:spPr>
          <a:xfrm>
            <a:off x="0" y="5803900"/>
            <a:ext cx="12192000" cy="1052800"/>
          </a:xfrm>
          <a:prstGeom prst="rect">
            <a:avLst/>
          </a:prstGeom>
          <a:solidFill>
            <a:schemeClr val="dk1"/>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lt1"/>
              </a:solidFill>
              <a:latin typeface="Calibri"/>
              <a:ea typeface="Calibri"/>
              <a:cs typeface="Calibri"/>
              <a:sym typeface="Calibri"/>
            </a:endParaRPr>
          </a:p>
        </p:txBody>
      </p:sp>
      <p:sp>
        <p:nvSpPr>
          <p:cNvPr id="6" name="Shape 6"/>
          <p:cNvSpPr/>
          <p:nvPr/>
        </p:nvSpPr>
        <p:spPr>
          <a:xfrm rot="10800000" flipH="1">
            <a:off x="0" y="5778501"/>
            <a:ext cx="12192000" cy="50799"/>
          </a:xfrm>
          <a:prstGeom prst="rect">
            <a:avLst/>
          </a:prstGeom>
          <a:solidFill>
            <a:srgbClr val="FFCC00"/>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pic>
        <p:nvPicPr>
          <p:cNvPr id="7" name="Shape 7"/>
          <p:cNvPicPr preferRelativeResize="0"/>
          <p:nvPr/>
        </p:nvPicPr>
        <p:blipFill rotWithShape="1">
          <a:blip r:embed="rId5">
            <a:alphaModFix/>
          </a:blip>
          <a:srcRect/>
          <a:stretch/>
        </p:blipFill>
        <p:spPr>
          <a:xfrm>
            <a:off x="10934703" y="238127"/>
            <a:ext cx="748399" cy="748399"/>
          </a:xfrm>
          <a:prstGeom prst="rect">
            <a:avLst/>
          </a:prstGeom>
          <a:noFill/>
          <a:ln>
            <a:noFill/>
          </a:ln>
        </p:spPr>
      </p:pic>
      <p:pic>
        <p:nvPicPr>
          <p:cNvPr id="8" name="Shape 8"/>
          <p:cNvPicPr preferRelativeResize="0"/>
          <p:nvPr/>
        </p:nvPicPr>
        <p:blipFill rotWithShape="1">
          <a:blip r:embed="rId6">
            <a:alphaModFix/>
          </a:blip>
          <a:srcRect/>
          <a:stretch/>
        </p:blipFill>
        <p:spPr>
          <a:xfrm>
            <a:off x="9330267" y="6462029"/>
            <a:ext cx="2429600" cy="154799"/>
          </a:xfrm>
          <a:prstGeom prst="rect">
            <a:avLst/>
          </a:prstGeom>
          <a:noFill/>
          <a:ln>
            <a:noFill/>
          </a:ln>
        </p:spPr>
      </p:pic>
      <p:pic>
        <p:nvPicPr>
          <p:cNvPr id="9" name="Shape 9"/>
          <p:cNvPicPr preferRelativeResize="0"/>
          <p:nvPr/>
        </p:nvPicPr>
        <p:blipFill rotWithShape="1">
          <a:blip r:embed="rId7">
            <a:alphaModFix/>
          </a:blip>
          <a:srcRect/>
          <a:stretch/>
        </p:blipFill>
        <p:spPr>
          <a:xfrm>
            <a:off x="389469" y="6138309"/>
            <a:ext cx="2322400" cy="469999"/>
          </a:xfrm>
          <a:prstGeom prst="rect">
            <a:avLst/>
          </a:prstGeom>
          <a:noFill/>
          <a:ln>
            <a:noFill/>
          </a:ln>
        </p:spPr>
      </p:pic>
    </p:spTree>
    <p:extLst>
      <p:ext uri="{BB962C8B-B14F-4D97-AF65-F5344CB8AC3E}">
        <p14:creationId xmlns:p14="http://schemas.microsoft.com/office/powerpoint/2010/main" val="12541799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7" Type="http://schemas.openxmlformats.org/officeDocument/2006/relationships/image" Target="../media/image39.png"/><Relationship Id="rId8" Type="http://schemas.openxmlformats.org/officeDocument/2006/relationships/image" Target="../media/image37.svg"/><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11.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emf"/><Relationship Id="rId6"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jpeg"/><Relationship Id="rId1" Type="http://schemas.openxmlformats.org/officeDocument/2006/relationships/slideLayout" Target="../slideLayouts/slideLayout2.xml"/><Relationship Id="rId2" Type="http://schemas.openxmlformats.org/officeDocument/2006/relationships/image" Target="../media/image58.gif"/></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1" Type="http://schemas.openxmlformats.org/officeDocument/2006/relationships/image" Target="../media/image18.emf"/><Relationship Id="rId12" Type="http://schemas.openxmlformats.org/officeDocument/2006/relationships/image" Target="../media/image19.png"/><Relationship Id="rId13"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5.emf"/><Relationship Id="rId4" Type="http://schemas.openxmlformats.org/officeDocument/2006/relationships/image" Target="../media/image11.png"/><Relationship Id="rId5" Type="http://schemas.openxmlformats.org/officeDocument/2006/relationships/image" Target="../media/image12.emf"/><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4048" y="1341901"/>
            <a:ext cx="11360799" cy="2736799"/>
          </a:xfrm>
        </p:spPr>
        <p:txBody>
          <a:bodyPr anchor="ctr"/>
          <a:lstStyle/>
          <a:p>
            <a:pPr>
              <a:spcBef>
                <a:spcPts val="1800"/>
              </a:spcBef>
            </a:pPr>
            <a:r>
              <a:rPr lang="en-US" sz="5400" dirty="0">
                <a:solidFill>
                  <a:srgbClr val="C00000"/>
                </a:solidFill>
              </a:rPr>
              <a:t>BME 790</a:t>
            </a:r>
            <a:r>
              <a:rPr lang="en-US" sz="4000" dirty="0"/>
              <a:t/>
            </a:r>
            <a:br>
              <a:rPr lang="en-US" sz="4000" dirty="0"/>
            </a:br>
            <a:r>
              <a:rPr lang="en-US" sz="3200" dirty="0">
                <a:solidFill>
                  <a:schemeClr val="bg1">
                    <a:lumMod val="65000"/>
                  </a:schemeClr>
                </a:solidFill>
              </a:rPr>
              <a:t>Spring 2017</a:t>
            </a:r>
            <a:br>
              <a:rPr lang="en-US" sz="3200" dirty="0">
                <a:solidFill>
                  <a:schemeClr val="bg1">
                    <a:lumMod val="65000"/>
                  </a:schemeClr>
                </a:solidFill>
              </a:rPr>
            </a:br>
            <a:r>
              <a:rPr lang="en-US" sz="3200" dirty="0">
                <a:solidFill>
                  <a:schemeClr val="bg1">
                    <a:lumMod val="65000"/>
                  </a:schemeClr>
                </a:solidFill>
              </a:rPr>
              <a:t>Final Presentation</a:t>
            </a:r>
          </a:p>
        </p:txBody>
      </p:sp>
      <p:sp>
        <p:nvSpPr>
          <p:cNvPr id="3" name="Subtitle 2"/>
          <p:cNvSpPr>
            <a:spLocks noGrp="1"/>
          </p:cNvSpPr>
          <p:nvPr>
            <p:ph type="subTitle" idx="1"/>
          </p:nvPr>
        </p:nvSpPr>
        <p:spPr>
          <a:xfrm>
            <a:off x="199469" y="5029199"/>
            <a:ext cx="11360799" cy="798021"/>
          </a:xfrm>
        </p:spPr>
        <p:txBody>
          <a:bodyPr/>
          <a:lstStyle/>
          <a:p>
            <a:pPr algn="l"/>
            <a:r>
              <a:rPr lang="en-US" sz="2000" dirty="0"/>
              <a:t>Author: Daniel A Hagen</a:t>
            </a:r>
          </a:p>
          <a:p>
            <a:pPr algn="l"/>
            <a:r>
              <a:rPr lang="en-US" sz="2000" dirty="0"/>
              <a:t>Date: 03/27/17</a:t>
            </a:r>
          </a:p>
        </p:txBody>
      </p:sp>
      <p:cxnSp>
        <p:nvCxnSpPr>
          <p:cNvPr id="5" name="Straight Connector 4"/>
          <p:cNvCxnSpPr/>
          <p:nvPr/>
        </p:nvCxnSpPr>
        <p:spPr>
          <a:xfrm>
            <a:off x="3149600" y="2609273"/>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938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Constrained Articulated Systems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80772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8538684" y="1113981"/>
            <a:ext cx="3004535" cy="3684132"/>
          </a:xfrm>
          <a:prstGeom prst="rect">
            <a:avLst/>
          </a:prstGeom>
        </p:spPr>
      </p:pic>
      <p:sp>
        <p:nvSpPr>
          <p:cNvPr id="9" name="Rectangle 8"/>
          <p:cNvSpPr/>
          <p:nvPr/>
        </p:nvSpPr>
        <p:spPr>
          <a:xfrm>
            <a:off x="8534400" y="5102651"/>
            <a:ext cx="2887738" cy="4410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8648538" y="5144170"/>
            <a:ext cx="790241" cy="351701"/>
          </a:xfrm>
          <a:prstGeom prst="rect">
            <a:avLst/>
          </a:prstGeom>
        </p:spPr>
      </p:pic>
      <p:pic>
        <p:nvPicPr>
          <p:cNvPr id="11" name="Picture 10"/>
          <p:cNvPicPr>
            <a:picLocks noChangeAspect="1"/>
          </p:cNvPicPr>
          <p:nvPr/>
        </p:nvPicPr>
        <p:blipFill>
          <a:blip r:embed="rId4"/>
          <a:stretch>
            <a:fillRect/>
          </a:stretch>
        </p:blipFill>
        <p:spPr>
          <a:xfrm>
            <a:off x="9978269" y="5144170"/>
            <a:ext cx="1315620" cy="395120"/>
          </a:xfrm>
          <a:prstGeom prst="rect">
            <a:avLst/>
          </a:prstGeom>
        </p:spPr>
      </p:pic>
      <p:cxnSp>
        <p:nvCxnSpPr>
          <p:cNvPr id="12" name="Straight Connector 11"/>
          <p:cNvCxnSpPr>
            <a:cxnSpLocks/>
          </p:cNvCxnSpPr>
          <p:nvPr/>
        </p:nvCxnSpPr>
        <p:spPr>
          <a:xfrm>
            <a:off x="41148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stretch>
            <a:fillRect/>
          </a:stretch>
        </p:blipFill>
        <p:spPr>
          <a:xfrm>
            <a:off x="4427322" y="1995480"/>
            <a:ext cx="3380542" cy="333981"/>
          </a:xfrm>
          <a:prstGeom prst="rect">
            <a:avLst/>
          </a:prstGeom>
        </p:spPr>
      </p:pic>
      <p:sp>
        <p:nvSpPr>
          <p:cNvPr id="16" name="TextBox 15"/>
          <p:cNvSpPr txBox="1"/>
          <p:nvPr/>
        </p:nvSpPr>
        <p:spPr>
          <a:xfrm>
            <a:off x="4253810" y="1281657"/>
            <a:ext cx="3720469" cy="523220"/>
          </a:xfrm>
          <a:prstGeom prst="rect">
            <a:avLst/>
          </a:prstGeom>
          <a:solidFill>
            <a:schemeClr val="bg1">
              <a:lumMod val="85000"/>
            </a:schemeClr>
          </a:solidFill>
        </p:spPr>
        <p:txBody>
          <a:bodyPr wrap="square" rtlCol="0">
            <a:spAutoFit/>
          </a:bodyPr>
          <a:lstStyle/>
          <a:p>
            <a:pPr algn="just"/>
            <a:r>
              <a:rPr lang="en-US" sz="1400" dirty="0" smtClean="0">
                <a:solidFill>
                  <a:srgbClr val="C00000"/>
                </a:solidFill>
              </a:rPr>
              <a:t>Closure</a:t>
            </a:r>
            <a:r>
              <a:rPr lang="en-US" sz="1400" dirty="0" smtClean="0">
                <a:solidFill>
                  <a:srgbClr val="000000"/>
                </a:solidFill>
              </a:rPr>
              <a:t>: any two symmetry-preserving actions can be combined to make a third.</a:t>
            </a:r>
            <a:endParaRPr lang="en-US" sz="1400" dirty="0">
              <a:solidFill>
                <a:srgbClr val="000000"/>
              </a:solidFill>
            </a:endParaRPr>
          </a:p>
        </p:txBody>
      </p:sp>
      <p:sp>
        <p:nvSpPr>
          <p:cNvPr id="17" name="TextBox 16"/>
          <p:cNvSpPr txBox="1"/>
          <p:nvPr/>
        </p:nvSpPr>
        <p:spPr>
          <a:xfrm>
            <a:off x="4253810" y="2567505"/>
            <a:ext cx="3720469" cy="738664"/>
          </a:xfrm>
          <a:prstGeom prst="rect">
            <a:avLst/>
          </a:prstGeom>
          <a:solidFill>
            <a:schemeClr val="bg1">
              <a:lumMod val="85000"/>
            </a:schemeClr>
          </a:solidFill>
        </p:spPr>
        <p:txBody>
          <a:bodyPr wrap="square" rtlCol="0">
            <a:spAutoFit/>
          </a:bodyPr>
          <a:lstStyle/>
          <a:p>
            <a:pPr algn="just"/>
            <a:r>
              <a:rPr lang="en-US" sz="1400" dirty="0" smtClean="0">
                <a:solidFill>
                  <a:srgbClr val="C00000"/>
                </a:solidFill>
              </a:rPr>
              <a:t>Associativity</a:t>
            </a:r>
            <a:r>
              <a:rPr lang="en-US" sz="1400" dirty="0" smtClean="0">
                <a:solidFill>
                  <a:srgbClr val="000000"/>
                </a:solidFill>
              </a:rPr>
              <a:t>: the order in which consecutive symmetry-preserving actions are performed does not matter.</a:t>
            </a:r>
            <a:endParaRPr lang="en-US" sz="1400" dirty="0">
              <a:solidFill>
                <a:srgbClr val="000000"/>
              </a:solidFill>
            </a:endParaRPr>
          </a:p>
        </p:txBody>
      </p:sp>
      <p:pic>
        <p:nvPicPr>
          <p:cNvPr id="18" name="Picture 17"/>
          <p:cNvPicPr>
            <a:picLocks noChangeAspect="1"/>
          </p:cNvPicPr>
          <p:nvPr/>
        </p:nvPicPr>
        <p:blipFill>
          <a:blip r:embed="rId6"/>
          <a:stretch>
            <a:fillRect/>
          </a:stretch>
        </p:blipFill>
        <p:spPr>
          <a:xfrm>
            <a:off x="4391758" y="3528094"/>
            <a:ext cx="3372396" cy="480607"/>
          </a:xfrm>
          <a:prstGeom prst="rect">
            <a:avLst/>
          </a:prstGeom>
        </p:spPr>
      </p:pic>
      <p:sp>
        <p:nvSpPr>
          <p:cNvPr id="19" name="TextBox 18"/>
          <p:cNvSpPr txBox="1"/>
          <p:nvPr/>
        </p:nvSpPr>
        <p:spPr>
          <a:xfrm>
            <a:off x="4253810" y="4230626"/>
            <a:ext cx="3720469" cy="523220"/>
          </a:xfrm>
          <a:prstGeom prst="rect">
            <a:avLst/>
          </a:prstGeom>
          <a:solidFill>
            <a:schemeClr val="bg1">
              <a:lumMod val="85000"/>
            </a:schemeClr>
          </a:solidFill>
        </p:spPr>
        <p:txBody>
          <a:bodyPr wrap="square" rtlCol="0">
            <a:spAutoFit/>
          </a:bodyPr>
          <a:lstStyle/>
          <a:p>
            <a:pPr algn="just"/>
            <a:r>
              <a:rPr lang="en-US" sz="1400" dirty="0" smtClean="0">
                <a:solidFill>
                  <a:srgbClr val="C00000"/>
                </a:solidFill>
              </a:rPr>
              <a:t>Identity</a:t>
            </a:r>
            <a:r>
              <a:rPr lang="en-US" sz="1400" dirty="0" smtClean="0">
                <a:solidFill>
                  <a:srgbClr val="000000"/>
                </a:solidFill>
              </a:rPr>
              <a:t>: objects are trivially symmetric when no action is performed (null action).</a:t>
            </a:r>
            <a:endParaRPr lang="en-US" sz="1400" dirty="0">
              <a:solidFill>
                <a:srgbClr val="000000"/>
              </a:solidFill>
            </a:endParaRPr>
          </a:p>
        </p:txBody>
      </p:sp>
      <p:sp>
        <p:nvSpPr>
          <p:cNvPr id="20" name="TextBox 19"/>
          <p:cNvSpPr txBox="1"/>
          <p:nvPr/>
        </p:nvSpPr>
        <p:spPr>
          <a:xfrm>
            <a:off x="4253809" y="4939232"/>
            <a:ext cx="3720469" cy="523220"/>
          </a:xfrm>
          <a:prstGeom prst="rect">
            <a:avLst/>
          </a:prstGeom>
          <a:solidFill>
            <a:schemeClr val="bg1">
              <a:lumMod val="85000"/>
            </a:schemeClr>
          </a:solidFill>
        </p:spPr>
        <p:txBody>
          <a:bodyPr wrap="square" rtlCol="0">
            <a:spAutoFit/>
          </a:bodyPr>
          <a:lstStyle/>
          <a:p>
            <a:pPr algn="just"/>
            <a:r>
              <a:rPr lang="en-US" sz="1400" dirty="0" smtClean="0">
                <a:solidFill>
                  <a:srgbClr val="C00000"/>
                </a:solidFill>
              </a:rPr>
              <a:t>Inverse</a:t>
            </a:r>
            <a:r>
              <a:rPr lang="en-US" sz="1400" dirty="0" smtClean="0">
                <a:solidFill>
                  <a:srgbClr val="000000"/>
                </a:solidFill>
              </a:rPr>
              <a:t>: any symmetry-preserving action may be undone.</a:t>
            </a:r>
            <a:endParaRPr lang="en-US" sz="1400" dirty="0">
              <a:solidFill>
                <a:srgbClr val="000000"/>
              </a:solidFill>
            </a:endParaRPr>
          </a:p>
        </p:txBody>
      </p:sp>
      <p:pic>
        <p:nvPicPr>
          <p:cNvPr id="22" name="Graphic 5"/>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53311" y="934650"/>
            <a:ext cx="3734521" cy="4527802"/>
          </a:xfrm>
          <a:prstGeom prst="rect">
            <a:avLst/>
          </a:prstGeom>
        </p:spPr>
      </p:pic>
      <p:sp>
        <p:nvSpPr>
          <p:cNvPr id="2" name="Oval 1"/>
          <p:cNvSpPr/>
          <p:nvPr/>
        </p:nvSpPr>
        <p:spPr>
          <a:xfrm>
            <a:off x="87304" y="926218"/>
            <a:ext cx="541749" cy="5417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8042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Pfaffian Matrices and Connection Vector Fields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244654" y="1295400"/>
                <a:ext cx="5684982" cy="5724644"/>
              </a:xfrm>
              <a:prstGeom prst="rect">
                <a:avLst/>
              </a:prstGeom>
              <a:noFill/>
            </p:spPr>
            <p:txBody>
              <a:bodyPr wrap="square" rtlCol="0">
                <a:spAutoFit/>
              </a:bodyPr>
              <a:lstStyle/>
              <a:p>
                <a:pPr algn="just">
                  <a:spcAft>
                    <a:spcPts val="600"/>
                  </a:spcAft>
                </a:pPr>
                <a:r>
                  <a:rPr lang="en-US" sz="2400" dirty="0" smtClean="0">
                    <a:solidFill>
                      <a:srgbClr val="000000"/>
                    </a:solidFill>
                    <a:ea typeface="Cambria Math" charset="0"/>
                    <a:cs typeface="Cambria Math" charset="0"/>
                  </a:rPr>
                  <a:t>Assuming that these criteria are met, then it is possible to relate the shape positions/velocities to the body velocity of the system. </a:t>
                </a:r>
              </a:p>
              <a:p>
                <a:pPr algn="just">
                  <a:spcAft>
                    <a:spcPts val="600"/>
                  </a:spcAft>
                </a:pPr>
                <a:endParaRPr lang="en-US" sz="2400" dirty="0" smtClean="0">
                  <a:solidFill>
                    <a:srgbClr val="000000"/>
                  </a:solidFill>
                  <a:ea typeface="Cambria Math" charset="0"/>
                  <a:cs typeface="Cambria Math" charset="0"/>
                </a:endParaRPr>
              </a:p>
              <a:p>
                <a:pPr algn="just">
                  <a:spcAft>
                    <a:spcPts val="600"/>
                  </a:spcAft>
                </a:pPr>
                <a:r>
                  <a:rPr lang="en-US" sz="2400" dirty="0" smtClean="0">
                    <a:solidFill>
                      <a:srgbClr val="000000"/>
                    </a:solidFill>
                    <a:ea typeface="Cambria Math" charset="0"/>
                    <a:cs typeface="Cambria Math" charset="0"/>
                  </a:rPr>
                  <a:t>Recall that a </a:t>
                </a:r>
                <a:r>
                  <a:rPr lang="en-US" sz="2400" dirty="0" smtClean="0">
                    <a:solidFill>
                      <a:srgbClr val="C00000"/>
                    </a:solidFill>
                    <a:ea typeface="Cambria Math" charset="0"/>
                    <a:cs typeface="Cambria Math" charset="0"/>
                  </a:rPr>
                  <a:t>Pfaffian matrix </a:t>
                </a:r>
                <a:r>
                  <a:rPr lang="en-US" sz="2400" dirty="0" smtClean="0">
                    <a:solidFill>
                      <a:srgbClr val="000000"/>
                    </a:solidFill>
                    <a:ea typeface="Cambria Math" charset="0"/>
                    <a:cs typeface="Cambria Math" charset="0"/>
                  </a:rPr>
                  <a:t>(</a:t>
                </a:r>
                <a14:m>
                  <m:oMath xmlns:m="http://schemas.openxmlformats.org/officeDocument/2006/math">
                    <m:r>
                      <a:rPr lang="en-US" sz="2400" b="0" i="1" smtClean="0">
                        <a:solidFill>
                          <a:srgbClr val="000000"/>
                        </a:solidFill>
                        <a:latin typeface="Cambria Math" charset="0"/>
                        <a:ea typeface="Cambria Math" charset="0"/>
                        <a:cs typeface="Cambria Math" charset="0"/>
                      </a:rPr>
                      <m:t>𝜔</m:t>
                    </m:r>
                    <m:r>
                      <a:rPr lang="en-US" sz="2400" b="0" i="1" smtClean="0">
                        <a:solidFill>
                          <a:srgbClr val="000000"/>
                        </a:solidFill>
                        <a:latin typeface="Cambria Math" charset="0"/>
                        <a:ea typeface="Cambria Math" charset="0"/>
                        <a:cs typeface="Cambria Math" charset="0"/>
                      </a:rPr>
                      <m:t>(</m:t>
                    </m:r>
                    <m:r>
                      <a:rPr lang="en-US" sz="2400" b="0" i="1" smtClean="0">
                        <a:solidFill>
                          <a:srgbClr val="000000"/>
                        </a:solidFill>
                        <a:latin typeface="Cambria Math" charset="0"/>
                        <a:ea typeface="Cambria Math" charset="0"/>
                        <a:cs typeface="Cambria Math" charset="0"/>
                      </a:rPr>
                      <m:t>𝑞</m:t>
                    </m:r>
                    <m:r>
                      <a:rPr lang="en-US" sz="2400" b="0" i="1" smtClean="0">
                        <a:solidFill>
                          <a:srgbClr val="000000"/>
                        </a:solidFill>
                        <a:latin typeface="Cambria Math" charset="0"/>
                        <a:ea typeface="Cambria Math" charset="0"/>
                        <a:cs typeface="Cambria Math" charset="0"/>
                      </a:rPr>
                      <m:t>)</m:t>
                    </m:r>
                  </m:oMath>
                </a14:m>
                <a:r>
                  <a:rPr lang="en-US" sz="2400" dirty="0" smtClean="0">
                    <a:solidFill>
                      <a:srgbClr val="000000"/>
                    </a:solidFill>
                    <a:ea typeface="Cambria Math" charset="0"/>
                    <a:cs typeface="Cambria Math" charset="0"/>
                  </a:rPr>
                  <a:t>) is constructed from the </a:t>
                </a:r>
                <a:r>
                  <a:rPr lang="en-US" sz="2400" dirty="0" smtClean="0">
                    <a:solidFill>
                      <a:srgbClr val="C00000"/>
                    </a:solidFill>
                    <a:ea typeface="Cambria Math" charset="0"/>
                    <a:cs typeface="Cambria Math" charset="0"/>
                  </a:rPr>
                  <a:t>nonholonomic constraints </a:t>
                </a:r>
                <a:r>
                  <a:rPr lang="en-US" sz="2400" dirty="0" smtClean="0">
                    <a:solidFill>
                      <a:srgbClr val="000000"/>
                    </a:solidFill>
                    <a:ea typeface="Cambria Math" charset="0"/>
                    <a:cs typeface="Cambria Math" charset="0"/>
                  </a:rPr>
                  <a:t>(</a:t>
                </a:r>
                <a14:m>
                  <m:oMath xmlns:m="http://schemas.openxmlformats.org/officeDocument/2006/math">
                    <m:r>
                      <a:rPr lang="en-US" sz="2400" b="0" i="1" smtClean="0">
                        <a:solidFill>
                          <a:srgbClr val="000000"/>
                        </a:solidFill>
                        <a:latin typeface="Cambria Math" charset="0"/>
                        <a:ea typeface="Cambria Math" charset="0"/>
                        <a:cs typeface="Cambria Math" charset="0"/>
                      </a:rPr>
                      <m:t>𝑐</m:t>
                    </m:r>
                    <m:d>
                      <m:dPr>
                        <m:ctrlPr>
                          <a:rPr lang="en-US" sz="2400" b="0" i="1" smtClean="0">
                            <a:solidFill>
                              <a:srgbClr val="000000"/>
                            </a:solidFill>
                            <a:latin typeface="Cambria Math" charset="0"/>
                            <a:ea typeface="Cambria Math" charset="0"/>
                            <a:cs typeface="Cambria Math" charset="0"/>
                          </a:rPr>
                        </m:ctrlPr>
                      </m:dPr>
                      <m:e>
                        <m:r>
                          <a:rPr lang="en-US" sz="2400" b="0" i="1" smtClean="0">
                            <a:solidFill>
                              <a:srgbClr val="000000"/>
                            </a:solidFill>
                            <a:latin typeface="Cambria Math" charset="0"/>
                            <a:ea typeface="Cambria Math" charset="0"/>
                            <a:cs typeface="Cambria Math" charset="0"/>
                          </a:rPr>
                          <m:t>𝑞</m:t>
                        </m:r>
                        <m:r>
                          <a:rPr lang="en-US" sz="2400" b="0" i="1" smtClean="0">
                            <a:solidFill>
                              <a:srgbClr val="000000"/>
                            </a:solidFill>
                            <a:latin typeface="Cambria Math" charset="0"/>
                            <a:ea typeface="Cambria Math" charset="0"/>
                            <a:cs typeface="Cambria Math" charset="0"/>
                          </a:rPr>
                          <m:t>,</m:t>
                        </m:r>
                        <m:acc>
                          <m:accPr>
                            <m:chr m:val="̇"/>
                            <m:ctrlPr>
                              <a:rPr lang="en-US" sz="2400" b="0" i="1" smtClean="0">
                                <a:solidFill>
                                  <a:srgbClr val="000000"/>
                                </a:solidFill>
                                <a:latin typeface="Cambria Math" charset="0"/>
                                <a:ea typeface="Cambria Math" charset="0"/>
                                <a:cs typeface="Cambria Math" charset="0"/>
                              </a:rPr>
                            </m:ctrlPr>
                          </m:accPr>
                          <m:e>
                            <m:r>
                              <a:rPr lang="en-US" sz="2400" b="0" i="1" smtClean="0">
                                <a:solidFill>
                                  <a:srgbClr val="000000"/>
                                </a:solidFill>
                                <a:latin typeface="Cambria Math" charset="0"/>
                                <a:ea typeface="Cambria Math" charset="0"/>
                                <a:cs typeface="Cambria Math" charset="0"/>
                              </a:rPr>
                              <m:t>𝑞</m:t>
                            </m:r>
                          </m:e>
                        </m:acc>
                      </m:e>
                    </m:d>
                    <m:r>
                      <a:rPr lang="en-US" sz="2400" b="0" i="0" smtClean="0">
                        <a:solidFill>
                          <a:srgbClr val="000000"/>
                        </a:solidFill>
                        <a:latin typeface="Cambria Math" charset="0"/>
                        <a:ea typeface="Cambria Math" charset="0"/>
                        <a:cs typeface="Cambria Math" charset="0"/>
                      </a:rPr>
                      <m:t>−</m:t>
                    </m:r>
                  </m:oMath>
                </a14:m>
                <a:r>
                  <a:rPr lang="en-US" sz="2400" dirty="0" smtClean="0">
                    <a:solidFill>
                      <a:srgbClr val="000000"/>
                    </a:solidFill>
                    <a:ea typeface="Cambria Math" charset="0"/>
                    <a:cs typeface="Cambria Math" charset="0"/>
                  </a:rPr>
                  <a:t>i.e., velocity constraints) of the system. This matrix can be rearranged to provide this relationship.</a:t>
                </a:r>
              </a:p>
              <a:p>
                <a:pPr algn="just">
                  <a:spcAft>
                    <a:spcPts val="600"/>
                  </a:spcAft>
                </a:pPr>
                <a:endParaRPr lang="en-US" dirty="0" smtClean="0">
                  <a:solidFill>
                    <a:srgbClr val="000000"/>
                  </a:solidFill>
                  <a:ea typeface="Cambria Math" charset="0"/>
                  <a:cs typeface="Cambria Math" charset="0"/>
                </a:endParaRPr>
              </a:p>
              <a:p>
                <a:pPr algn="just">
                  <a:spcAft>
                    <a:spcPts val="600"/>
                  </a:spcAft>
                </a:pPr>
                <a:endParaRPr lang="en-US" dirty="0" smtClean="0">
                  <a:solidFill>
                    <a:srgbClr val="C00000"/>
                  </a:solidFill>
                  <a:ea typeface="Cambria Math" charset="0"/>
                  <a:cs typeface="Cambria Math" charset="0"/>
                </a:endParaRP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44654" y="1295400"/>
                <a:ext cx="5684982" cy="5724644"/>
              </a:xfrm>
              <a:prstGeom prst="rect">
                <a:avLst/>
              </a:prstGeom>
              <a:blipFill rotWithShape="0">
                <a:blip r:embed="rId2"/>
                <a:stretch>
                  <a:fillRect l="-1608" t="-745" r="-3001"/>
                </a:stretch>
              </a:blipFill>
            </p:spPr>
            <p:txBody>
              <a:bodyPr/>
              <a:lstStyle/>
              <a:p>
                <a:r>
                  <a:rPr lang="en-US">
                    <a:noFill/>
                  </a:rPr>
                  <a:t> </a:t>
                </a:r>
              </a:p>
            </p:txBody>
          </p:sp>
        </mc:Fallback>
      </mc:AlternateContent>
      <p:cxnSp>
        <p:nvCxnSpPr>
          <p:cNvPr id="15" name="Straight Connector 14"/>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298903" y="5129139"/>
            <a:ext cx="1676402"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9342098" y="5388247"/>
            <a:ext cx="838200" cy="0"/>
          </a:xfrm>
          <a:prstGeom prst="straightConnector1">
            <a:avLst/>
          </a:prstGeom>
          <a:ln w="222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240452" y="1055207"/>
            <a:ext cx="3448510" cy="4292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097825" y="1132924"/>
            <a:ext cx="1733764" cy="283846"/>
          </a:xfrm>
          <a:prstGeom prst="rect">
            <a:avLst/>
          </a:prstGeom>
        </p:spPr>
      </p:pic>
      <p:cxnSp>
        <p:nvCxnSpPr>
          <p:cNvPr id="18" name="Straight Arrow Connector 17"/>
          <p:cNvCxnSpPr/>
          <p:nvPr/>
        </p:nvCxnSpPr>
        <p:spPr>
          <a:xfrm flipH="1">
            <a:off x="9038627" y="1524000"/>
            <a:ext cx="1" cy="3594463"/>
          </a:xfrm>
          <a:prstGeom prst="straightConnector1">
            <a:avLst/>
          </a:prstGeom>
          <a:ln w="22225">
            <a:solidFill>
              <a:srgbClr val="C00000"/>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4"/>
          <a:stretch>
            <a:fillRect/>
          </a:stretch>
        </p:blipFill>
        <p:spPr>
          <a:xfrm>
            <a:off x="10510796" y="5298192"/>
            <a:ext cx="1252615" cy="256059"/>
          </a:xfrm>
          <a:prstGeom prst="rect">
            <a:avLst/>
          </a:prstGeom>
        </p:spPr>
      </p:pic>
      <p:sp>
        <p:nvSpPr>
          <p:cNvPr id="21" name="Rectangle 20"/>
          <p:cNvSpPr/>
          <p:nvPr/>
        </p:nvSpPr>
        <p:spPr>
          <a:xfrm>
            <a:off x="6327575" y="5129138"/>
            <a:ext cx="2901551" cy="533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097825" y="3826743"/>
            <a:ext cx="1828800" cy="10832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543800" y="2566660"/>
            <a:ext cx="2901551" cy="108326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5"/>
          <a:stretch>
            <a:fillRect/>
          </a:stretch>
        </p:blipFill>
        <p:spPr>
          <a:xfrm>
            <a:off x="7868354" y="2639612"/>
            <a:ext cx="2221703" cy="896255"/>
          </a:xfrm>
          <a:prstGeom prst="rect">
            <a:avLst/>
          </a:prstGeom>
        </p:spPr>
      </p:pic>
      <p:pic>
        <p:nvPicPr>
          <p:cNvPr id="25" name="Picture 24"/>
          <p:cNvPicPr>
            <a:picLocks noChangeAspect="1"/>
          </p:cNvPicPr>
          <p:nvPr/>
        </p:nvPicPr>
        <p:blipFill>
          <a:blip r:embed="rId6"/>
          <a:stretch>
            <a:fillRect/>
          </a:stretch>
        </p:blipFill>
        <p:spPr>
          <a:xfrm>
            <a:off x="8275470" y="3889044"/>
            <a:ext cx="1479458" cy="918696"/>
          </a:xfrm>
          <a:prstGeom prst="rect">
            <a:avLst/>
          </a:prstGeom>
        </p:spPr>
      </p:pic>
      <p:pic>
        <p:nvPicPr>
          <p:cNvPr id="26" name="Picture 25"/>
          <p:cNvPicPr>
            <a:picLocks noChangeAspect="1"/>
          </p:cNvPicPr>
          <p:nvPr/>
        </p:nvPicPr>
        <p:blipFill>
          <a:blip r:embed="rId7"/>
          <a:stretch>
            <a:fillRect/>
          </a:stretch>
        </p:blipFill>
        <p:spPr>
          <a:xfrm>
            <a:off x="6652129" y="5209634"/>
            <a:ext cx="2223796" cy="381000"/>
          </a:xfrm>
          <a:prstGeom prst="rect">
            <a:avLst/>
          </a:prstGeom>
        </p:spPr>
      </p:pic>
      <p:sp>
        <p:nvSpPr>
          <p:cNvPr id="9" name="Rectangle 8"/>
          <p:cNvSpPr/>
          <p:nvPr/>
        </p:nvSpPr>
        <p:spPr>
          <a:xfrm>
            <a:off x="7543800" y="1678147"/>
            <a:ext cx="2901551" cy="69850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8"/>
          <a:stretch>
            <a:fillRect/>
          </a:stretch>
        </p:blipFill>
        <p:spPr>
          <a:xfrm>
            <a:off x="7778351" y="1767055"/>
            <a:ext cx="2520552" cy="549594"/>
          </a:xfrm>
          <a:prstGeom prst="rect">
            <a:avLst/>
          </a:prstGeom>
        </p:spPr>
      </p:pic>
    </p:spTree>
    <p:extLst>
      <p:ext uri="{BB962C8B-B14F-4D97-AF65-F5344CB8AC3E}">
        <p14:creationId xmlns:p14="http://schemas.microsoft.com/office/powerpoint/2010/main" val="1920593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Gaits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4654" y="1295400"/>
            <a:ext cx="5684982" cy="646331"/>
          </a:xfrm>
          <a:prstGeom prst="rect">
            <a:avLst/>
          </a:prstGeom>
          <a:noFill/>
        </p:spPr>
        <p:txBody>
          <a:bodyPr wrap="square" rtlCol="0">
            <a:spAutoFit/>
          </a:bodyPr>
          <a:lstStyle/>
          <a:p>
            <a:pPr marR="0" lvl="0" algn="just" defTabSz="914400" eaLnBrk="1" fontAlgn="auto" latinLnBrk="0" hangingPunct="1">
              <a:lnSpc>
                <a:spcPct val="100000"/>
              </a:lnSpc>
              <a:spcBef>
                <a:spcPts val="0"/>
              </a:spcBef>
              <a:spcAft>
                <a:spcPts val="600"/>
              </a:spcAft>
              <a:buClrTx/>
              <a:buSzTx/>
              <a:tabLst/>
              <a:defRPr/>
            </a:pPr>
            <a:r>
              <a:rPr lang="en-US" dirty="0" smtClean="0">
                <a:solidFill>
                  <a:srgbClr val="000000"/>
                </a:solidFill>
                <a:ea typeface="Cambria Math" charset="0"/>
                <a:cs typeface="Cambria Math" charset="0"/>
              </a:rPr>
              <a:t>If such a relationship exists we can find the movement of the body frame </a:t>
            </a:r>
            <a:r>
              <a:rPr lang="en-US" dirty="0" err="1" smtClean="0">
                <a:solidFill>
                  <a:srgbClr val="000000"/>
                </a:solidFill>
                <a:ea typeface="Cambria Math" charset="0"/>
                <a:cs typeface="Cambria Math" charset="0"/>
              </a:rPr>
              <a:t>w.r.t</a:t>
            </a:r>
            <a:r>
              <a:rPr lang="en-US" dirty="0" smtClean="0">
                <a:solidFill>
                  <a:srgbClr val="000000"/>
                </a:solidFill>
                <a:ea typeface="Cambria Math" charset="0"/>
                <a:cs typeface="Cambria Math" charset="0"/>
              </a:rPr>
              <a:t>. a given shape trajectory by:</a:t>
            </a:r>
            <a:endParaRPr lang="en-US" dirty="0">
              <a:solidFill>
                <a:srgbClr val="000000"/>
              </a:solidFill>
              <a:ea typeface="Cambria Math" charset="0"/>
              <a:cs typeface="Cambria Math" charset="0"/>
            </a:endParaRPr>
          </a:p>
        </p:txBody>
      </p:sp>
      <p:cxnSp>
        <p:nvCxnSpPr>
          <p:cNvPr id="15" name="Straight Connector 14"/>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16372" y="2037632"/>
            <a:ext cx="5608782" cy="7132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406075" y="2148205"/>
            <a:ext cx="5364143" cy="491578"/>
          </a:xfrm>
          <a:prstGeom prst="rect">
            <a:avLst/>
          </a:prstGeom>
        </p:spPr>
      </p:pic>
      <mc:AlternateContent xmlns:mc="http://schemas.openxmlformats.org/markup-compatibility/2006">
        <mc:Choice xmlns:a14="http://schemas.microsoft.com/office/drawing/2010/main" Requires="a14">
          <p:sp>
            <p:nvSpPr>
              <p:cNvPr id="29" name="TextBox 28"/>
              <p:cNvSpPr txBox="1"/>
              <p:nvPr/>
            </p:nvSpPr>
            <p:spPr>
              <a:xfrm>
                <a:off x="244654" y="2863559"/>
                <a:ext cx="5684982" cy="923330"/>
              </a:xfrm>
              <a:prstGeom prst="rect">
                <a:avLst/>
              </a:prstGeom>
              <a:noFill/>
            </p:spPr>
            <p:txBody>
              <a:bodyPr wrap="square" rtlCol="0">
                <a:spAutoFit/>
              </a:bodyPr>
              <a:lstStyle/>
              <a:p>
                <a:pPr algn="just"/>
                <a:r>
                  <a:rPr lang="en-US" i="1" dirty="0" smtClean="0">
                    <a:solidFill>
                      <a:srgbClr val="000000"/>
                    </a:solidFill>
                    <a:ea typeface="Times New Roman" charset="0"/>
                    <a:cs typeface="Times New Roman" panose="02020603050405020304" pitchFamily="18" charset="0"/>
                  </a:rPr>
                  <a:t>But then how do we find a shape space trajectory (</a:t>
                </a:r>
                <a14:m>
                  <m:oMath xmlns:m="http://schemas.openxmlformats.org/officeDocument/2006/math">
                    <m:r>
                      <a:rPr lang="en-US" i="1" dirty="0">
                        <a:solidFill>
                          <a:srgbClr val="000000"/>
                        </a:solidFill>
                        <a:latin typeface="Cambria Math" charset="0"/>
                        <a:ea typeface="Times New Roman" charset="0"/>
                        <a:cs typeface="Times New Roman" panose="02020603050405020304" pitchFamily="18" charset="0"/>
                      </a:rPr>
                      <m:t>𝑟</m:t>
                    </m:r>
                    <m:r>
                      <a:rPr lang="en-US" i="1" dirty="0">
                        <a:solidFill>
                          <a:srgbClr val="000000"/>
                        </a:solidFill>
                        <a:latin typeface="Cambria Math" charset="0"/>
                        <a:ea typeface="Times New Roman" charset="0"/>
                        <a:cs typeface="Times New Roman" panose="02020603050405020304" pitchFamily="18" charset="0"/>
                      </a:rPr>
                      <m:t>(</m:t>
                    </m:r>
                    <m:r>
                      <a:rPr lang="en-US" i="1" dirty="0">
                        <a:solidFill>
                          <a:srgbClr val="000000"/>
                        </a:solidFill>
                        <a:latin typeface="Cambria Math" charset="0"/>
                        <a:ea typeface="Times New Roman" charset="0"/>
                        <a:cs typeface="Times New Roman" panose="02020603050405020304" pitchFamily="18" charset="0"/>
                      </a:rPr>
                      <m:t>𝑡</m:t>
                    </m:r>
                    <m:r>
                      <a:rPr lang="en-US" i="1" dirty="0">
                        <a:solidFill>
                          <a:srgbClr val="000000"/>
                        </a:solidFill>
                        <a:latin typeface="Cambria Math" charset="0"/>
                        <a:ea typeface="Times New Roman" charset="0"/>
                        <a:cs typeface="Times New Roman" panose="02020603050405020304" pitchFamily="18" charset="0"/>
                      </a:rPr>
                      <m:t>)</m:t>
                    </m:r>
                  </m:oMath>
                </a14:m>
                <a:r>
                  <a:rPr lang="en-US" i="1" dirty="0">
                    <a:solidFill>
                      <a:srgbClr val="000000"/>
                    </a:solidFill>
                    <a:ea typeface="Times New Roman" charset="0"/>
                    <a:cs typeface="Times New Roman" panose="02020603050405020304" pitchFamily="18" charset="0"/>
                  </a:rPr>
                  <a:t>) that results in a desired system position trajectory (</a:t>
                </a:r>
                <a14:m>
                  <m:oMath xmlns:m="http://schemas.openxmlformats.org/officeDocument/2006/math">
                    <m:r>
                      <a:rPr lang="en-US" i="1" dirty="0">
                        <a:solidFill>
                          <a:srgbClr val="000000"/>
                        </a:solidFill>
                        <a:latin typeface="Cambria Math" charset="0"/>
                        <a:ea typeface="Times New Roman" charset="0"/>
                        <a:cs typeface="Times New Roman" panose="02020603050405020304" pitchFamily="18" charset="0"/>
                      </a:rPr>
                      <m:t>𝑔</m:t>
                    </m:r>
                    <m:r>
                      <a:rPr lang="en-US" i="1" dirty="0">
                        <a:solidFill>
                          <a:srgbClr val="000000"/>
                        </a:solidFill>
                        <a:latin typeface="Cambria Math" charset="0"/>
                        <a:ea typeface="Times New Roman" charset="0"/>
                        <a:cs typeface="Times New Roman" panose="02020603050405020304" pitchFamily="18" charset="0"/>
                      </a:rPr>
                      <m:t>(</m:t>
                    </m:r>
                    <m:r>
                      <a:rPr lang="en-US" i="1" dirty="0">
                        <a:solidFill>
                          <a:srgbClr val="000000"/>
                        </a:solidFill>
                        <a:latin typeface="Cambria Math" charset="0"/>
                        <a:ea typeface="Times New Roman" charset="0"/>
                        <a:cs typeface="Times New Roman" panose="02020603050405020304" pitchFamily="18" charset="0"/>
                      </a:rPr>
                      <m:t>𝑡</m:t>
                    </m:r>
                    <m:r>
                      <a:rPr lang="en-US" i="1" dirty="0">
                        <a:solidFill>
                          <a:srgbClr val="000000"/>
                        </a:solidFill>
                        <a:latin typeface="Cambria Math" charset="0"/>
                        <a:ea typeface="Times New Roman" charset="0"/>
                        <a:cs typeface="Times New Roman" panose="02020603050405020304" pitchFamily="18" charset="0"/>
                      </a:rPr>
                      <m:t>)</m:t>
                    </m:r>
                  </m:oMath>
                </a14:m>
                <a:r>
                  <a:rPr lang="en-US" i="1" dirty="0">
                    <a:solidFill>
                      <a:srgbClr val="000000"/>
                    </a:solidFill>
                    <a:ea typeface="Times New Roman" charset="0"/>
                    <a:cs typeface="Times New Roman" panose="02020603050405020304" pitchFamily="18" charset="0"/>
                  </a:rPr>
                  <a:t>)?</a:t>
                </a:r>
                <a:endParaRPr lang="en-US" dirty="0">
                  <a:solidFill>
                    <a:srgbClr val="000000"/>
                  </a:solidFill>
                  <a:ea typeface="Times New Roman" charset="0"/>
                  <a:cs typeface="Times New Roman" charset="0"/>
                </a:endParaRPr>
              </a:p>
            </p:txBody>
          </p:sp>
        </mc:Choice>
        <mc:Fallback>
          <p:sp>
            <p:nvSpPr>
              <p:cNvPr id="29" name="TextBox 28"/>
              <p:cNvSpPr txBox="1">
                <a:spLocks noRot="1" noChangeAspect="1" noMove="1" noResize="1" noEditPoints="1" noAdjustHandles="1" noChangeArrowheads="1" noChangeShapeType="1" noTextEdit="1"/>
              </p:cNvSpPr>
              <p:nvPr/>
            </p:nvSpPr>
            <p:spPr>
              <a:xfrm>
                <a:off x="244654" y="2863559"/>
                <a:ext cx="5684982" cy="923330"/>
              </a:xfrm>
              <a:prstGeom prst="rect">
                <a:avLst/>
              </a:prstGeom>
              <a:blipFill rotWithShape="0">
                <a:blip r:embed="rId3"/>
                <a:stretch>
                  <a:fillRect l="-857" t="-3974" r="-857"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6152233" y="1295400"/>
                <a:ext cx="5684982" cy="4431983"/>
              </a:xfrm>
              <a:prstGeom prst="rect">
                <a:avLst/>
              </a:prstGeom>
              <a:noFill/>
            </p:spPr>
            <p:txBody>
              <a:bodyPr wrap="square" rtlCol="0">
                <a:spAutoFit/>
              </a:bodyPr>
              <a:lstStyle/>
              <a:p>
                <a:pPr algn="just">
                  <a:spcAft>
                    <a:spcPts val="600"/>
                  </a:spcAft>
                </a:pPr>
                <a:r>
                  <a:rPr lang="en-US" dirty="0" smtClean="0">
                    <a:solidFill>
                      <a:srgbClr val="000000"/>
                    </a:solidFill>
                    <a:cs typeface="Times New Roman" panose="02020603050405020304" pitchFamily="18" charset="0"/>
                  </a:rPr>
                  <a:t>The </a:t>
                </a:r>
                <a:r>
                  <a:rPr lang="en-US" dirty="0" smtClean="0">
                    <a:solidFill>
                      <a:srgbClr val="C00000"/>
                    </a:solidFill>
                    <a:cs typeface="Times New Roman" panose="02020603050405020304" pitchFamily="18" charset="0"/>
                  </a:rPr>
                  <a:t>net </a:t>
                </a:r>
                <a:r>
                  <a:rPr lang="en-US" dirty="0">
                    <a:solidFill>
                      <a:srgbClr val="C00000"/>
                    </a:solidFill>
                    <a:cs typeface="Times New Roman" panose="02020603050405020304" pitchFamily="18" charset="0"/>
                  </a:rPr>
                  <a:t>displacement over a cycle </a:t>
                </a:r>
                <a:r>
                  <a:rPr lang="en-US" dirty="0" smtClean="0">
                    <a:solidFill>
                      <a:srgbClr val="000000"/>
                    </a:solidFill>
                    <a:cs typeface="Times New Roman" panose="02020603050405020304" pitchFamily="18" charset="0"/>
                  </a:rPr>
                  <a:t>can be measured as </a:t>
                </a:r>
                <a:r>
                  <a:rPr lang="en-US" dirty="0">
                    <a:solidFill>
                      <a:srgbClr val="000000"/>
                    </a:solidFill>
                    <a:cs typeface="Times New Roman" panose="02020603050405020304" pitchFamily="18" charset="0"/>
                  </a:rPr>
                  <a:t>the </a:t>
                </a:r>
                <a:r>
                  <a:rPr lang="en-US" dirty="0">
                    <a:solidFill>
                      <a:srgbClr val="C00000"/>
                    </a:solidFill>
                    <a:cs typeface="Times New Roman" panose="02020603050405020304" pitchFamily="18" charset="0"/>
                  </a:rPr>
                  <a:t>“failure” to cancel each displacement out</a:t>
                </a:r>
                <a:r>
                  <a:rPr lang="en-US" dirty="0">
                    <a:solidFill>
                      <a:srgbClr val="000000"/>
                    </a:solidFill>
                    <a:cs typeface="Times New Roman" panose="02020603050405020304" pitchFamily="18" charset="0"/>
                  </a:rPr>
                  <a:t> </a:t>
                </a:r>
                <a:r>
                  <a:rPr lang="en-US" dirty="0">
                    <a:solidFill>
                      <a:srgbClr val="000000"/>
                    </a:solidFill>
                    <a:cs typeface="Times New Roman" panose="02020603050405020304" pitchFamily="18" charset="0"/>
                  </a:rPr>
                  <a:t>corresponding to a </a:t>
                </a:r>
                <a:r>
                  <a:rPr lang="en-US" dirty="0">
                    <a:solidFill>
                      <a:srgbClr val="C00000"/>
                    </a:solidFill>
                    <a:cs typeface="Times New Roman" panose="02020603050405020304" pitchFamily="18" charset="0"/>
                  </a:rPr>
                  <a:t>change in the system dynamics</a:t>
                </a:r>
                <a:r>
                  <a:rPr lang="en-US" dirty="0">
                    <a:solidFill>
                      <a:srgbClr val="000000"/>
                    </a:solidFill>
                    <a:cs typeface="Times New Roman" panose="02020603050405020304" pitchFamily="18" charset="0"/>
                  </a:rPr>
                  <a:t>.</a:t>
                </a:r>
              </a:p>
              <a:p>
                <a:pPr algn="just">
                  <a:spcAft>
                    <a:spcPts val="600"/>
                  </a:spcAft>
                </a:pPr>
                <a:r>
                  <a:rPr lang="en-US" dirty="0">
                    <a:solidFill>
                      <a:srgbClr val="000000"/>
                    </a:solidFill>
                    <a:cs typeface="Times New Roman" panose="02020603050405020304" pitchFamily="18" charset="0"/>
                  </a:rPr>
                  <a:t>The </a:t>
                </a:r>
                <a:r>
                  <a:rPr lang="en-US" dirty="0">
                    <a:solidFill>
                      <a:srgbClr val="C00000"/>
                    </a:solidFill>
                    <a:cs typeface="Times New Roman" panose="02020603050405020304" pitchFamily="18" charset="0"/>
                  </a:rPr>
                  <a:t>change in the system dynamics </a:t>
                </a:r>
                <a:r>
                  <a:rPr lang="en-US" dirty="0">
                    <a:solidFill>
                      <a:srgbClr val="000000"/>
                    </a:solidFill>
                    <a:cs typeface="Times New Roman" panose="02020603050405020304" pitchFamily="18" charset="0"/>
                  </a:rPr>
                  <a:t>is measured by the </a:t>
                </a:r>
                <a:r>
                  <a:rPr lang="en-US" dirty="0">
                    <a:solidFill>
                      <a:srgbClr val="C00000"/>
                    </a:solidFill>
                    <a:cs typeface="Times New Roman" panose="02020603050405020304" pitchFamily="18" charset="0"/>
                  </a:rPr>
                  <a:t>constraint curvature</a:t>
                </a:r>
                <a:r>
                  <a:rPr lang="en-US" dirty="0">
                    <a:solidFill>
                      <a:srgbClr val="000000"/>
                    </a:solidFill>
                    <a:cs typeface="Times New Roman" panose="02020603050405020304" pitchFamily="18" charset="0"/>
                  </a:rPr>
                  <a:t> </a:t>
                </a:r>
                <a:r>
                  <a:rPr lang="mr-IN" dirty="0" smtClean="0">
                    <a:solidFill>
                      <a:srgbClr val="000000"/>
                    </a:solidFill>
                    <a:cs typeface="Times New Roman" panose="02020603050405020304" pitchFamily="18" charset="0"/>
                  </a:rPr>
                  <a:t>–</a:t>
                </a:r>
                <a:r>
                  <a:rPr lang="en-US" dirty="0">
                    <a:solidFill>
                      <a:srgbClr val="000000"/>
                    </a:solidFill>
                    <a:cs typeface="Times New Roman" panose="02020603050405020304" pitchFamily="18" charset="0"/>
                  </a:rPr>
                  <a:t> </a:t>
                </a:r>
                <a:r>
                  <a:rPr lang="en-US" dirty="0" smtClean="0">
                    <a:solidFill>
                      <a:srgbClr val="000000"/>
                    </a:solidFill>
                    <a:cs typeface="Times New Roman" panose="02020603050405020304" pitchFamily="18" charset="0"/>
                  </a:rPr>
                  <a:t>derivative </a:t>
                </a:r>
                <a:r>
                  <a:rPr lang="en-US" dirty="0">
                    <a:solidFill>
                      <a:srgbClr val="000000"/>
                    </a:solidFill>
                    <a:cs typeface="Times New Roman" panose="02020603050405020304" pitchFamily="18" charset="0"/>
                  </a:rPr>
                  <a:t>of the local connection (which was derived from constraints </a:t>
                </a:r>
                <a14:m>
                  <m:oMath xmlns:m="http://schemas.openxmlformats.org/officeDocument/2006/math">
                    <m:r>
                      <a:rPr lang="en-US" i="1" dirty="0">
                        <a:solidFill>
                          <a:srgbClr val="000000"/>
                        </a:solidFill>
                        <a:latin typeface="Cambria Math" charset="0"/>
                        <a:cs typeface="Times New Roman" panose="02020603050405020304" pitchFamily="18" charset="0"/>
                      </a:rPr>
                      <m:t>𝜔</m:t>
                    </m:r>
                    <m:d>
                      <m:dPr>
                        <m:ctrlPr>
                          <a:rPr lang="en-US" i="1" dirty="0">
                            <a:solidFill>
                              <a:srgbClr val="000000"/>
                            </a:solidFill>
                            <a:latin typeface="Cambria Math" charset="0"/>
                            <a:cs typeface="Times New Roman" panose="02020603050405020304" pitchFamily="18" charset="0"/>
                          </a:rPr>
                        </m:ctrlPr>
                      </m:dPr>
                      <m:e>
                        <m:r>
                          <a:rPr lang="en-US" i="1" dirty="0">
                            <a:solidFill>
                              <a:srgbClr val="000000"/>
                            </a:solidFill>
                            <a:latin typeface="Cambria Math" charset="0"/>
                            <a:cs typeface="Times New Roman" panose="02020603050405020304" pitchFamily="18" charset="0"/>
                          </a:rPr>
                          <m:t>𝑞</m:t>
                        </m:r>
                      </m:e>
                    </m:d>
                  </m:oMath>
                </a14:m>
                <a:r>
                  <a:rPr lang="en-US" dirty="0">
                    <a:solidFill>
                      <a:srgbClr val="000000"/>
                    </a:solidFill>
                    <a:cs typeface="Times New Roman" panose="02020603050405020304" pitchFamily="18" charset="0"/>
                  </a:rPr>
                  <a:t>)</a:t>
                </a:r>
                <a:r>
                  <a:rPr lang="en-US" dirty="0" smtClean="0">
                    <a:solidFill>
                      <a:srgbClr val="000000"/>
                    </a:solidFill>
                    <a:cs typeface="Times New Roman" panose="02020603050405020304" pitchFamily="18" charset="0"/>
                  </a:rPr>
                  <a:t>.</a:t>
                </a:r>
                <a:endParaRPr lang="en-US" dirty="0">
                  <a:solidFill>
                    <a:srgbClr val="000000"/>
                  </a:solidFill>
                  <a:cs typeface="Times New Roman" panose="02020603050405020304" pitchFamily="18" charset="0"/>
                </a:endParaRPr>
              </a:p>
              <a:p>
                <a:pPr algn="just">
                  <a:spcAft>
                    <a:spcPts val="600"/>
                  </a:spcAft>
                </a:pPr>
                <a:r>
                  <a:rPr lang="en-US" dirty="0">
                    <a:solidFill>
                      <a:srgbClr val="000000"/>
                    </a:solidFill>
                    <a:cs typeface="Times New Roman" panose="02020603050405020304" pitchFamily="18" charset="0"/>
                  </a:rPr>
                  <a:t>The curvature has two components:</a:t>
                </a:r>
              </a:p>
              <a:p>
                <a:pPr marL="285750" indent="-285750" algn="just">
                  <a:spcAft>
                    <a:spcPts val="600"/>
                  </a:spcAft>
                  <a:buFont typeface="Arial" charset="0"/>
                  <a:buChar char="•"/>
                </a:pPr>
                <a:r>
                  <a:rPr lang="en-US" dirty="0">
                    <a:solidFill>
                      <a:srgbClr val="C00000"/>
                    </a:solidFill>
                    <a:cs typeface="Times New Roman" panose="02020603050405020304" pitchFamily="18" charset="0"/>
                  </a:rPr>
                  <a:t>Non-conservative</a:t>
                </a:r>
                <a:r>
                  <a:rPr lang="en-US" dirty="0">
                    <a:solidFill>
                      <a:srgbClr val="000000"/>
                    </a:solidFill>
                    <a:cs typeface="Times New Roman" panose="02020603050405020304" pitchFamily="18" charset="0"/>
                  </a:rPr>
                  <a:t> part</a:t>
                </a:r>
              </a:p>
              <a:p>
                <a:pPr marL="742950" lvl="1" indent="-285750" algn="just">
                  <a:spcAft>
                    <a:spcPts val="600"/>
                  </a:spcAft>
                  <a:buFont typeface="Arial" charset="0"/>
                  <a:buChar char="•"/>
                </a:pPr>
                <a:r>
                  <a:rPr lang="en-US" dirty="0">
                    <a:solidFill>
                      <a:srgbClr val="000000"/>
                    </a:solidFill>
                    <a:cs typeface="Times New Roman" panose="02020603050405020304" pitchFamily="18" charset="0"/>
                  </a:rPr>
                  <a:t>Contains the </a:t>
                </a:r>
                <a:r>
                  <a:rPr lang="en-US" dirty="0">
                    <a:solidFill>
                      <a:srgbClr val="C00000"/>
                    </a:solidFill>
                    <a:cs typeface="Times New Roman" panose="02020603050405020304" pitchFamily="18" charset="0"/>
                  </a:rPr>
                  <a:t>change in the local connection</a:t>
                </a:r>
                <a:r>
                  <a:rPr lang="en-US" dirty="0">
                    <a:solidFill>
                      <a:srgbClr val="000000"/>
                    </a:solidFill>
                    <a:cs typeface="Times New Roman" panose="02020603050405020304" pitchFamily="18" charset="0"/>
                  </a:rPr>
                  <a:t> across the shape space</a:t>
                </a:r>
              </a:p>
              <a:p>
                <a:pPr marL="285750" indent="-285750" algn="just">
                  <a:spcAft>
                    <a:spcPts val="600"/>
                  </a:spcAft>
                  <a:buFont typeface="Arial" charset="0"/>
                  <a:buChar char="•"/>
                </a:pPr>
                <a:r>
                  <a:rPr lang="en-US" dirty="0">
                    <a:solidFill>
                      <a:srgbClr val="C00000"/>
                    </a:solidFill>
                    <a:cs typeface="Times New Roman" panose="02020603050405020304" pitchFamily="18" charset="0"/>
                  </a:rPr>
                  <a:t>Non-commutative</a:t>
                </a:r>
                <a:r>
                  <a:rPr lang="en-US" dirty="0">
                    <a:solidFill>
                      <a:srgbClr val="000000"/>
                    </a:solidFill>
                    <a:cs typeface="Times New Roman" panose="02020603050405020304" pitchFamily="18" charset="0"/>
                  </a:rPr>
                  <a:t> part</a:t>
                </a:r>
              </a:p>
              <a:p>
                <a:pPr marL="742950" lvl="1" indent="-285750" algn="just">
                  <a:spcAft>
                    <a:spcPts val="600"/>
                  </a:spcAft>
                  <a:buFont typeface="Arial" charset="0"/>
                  <a:buChar char="•"/>
                </a:pPr>
                <a:r>
                  <a:rPr lang="en-US" dirty="0">
                    <a:solidFill>
                      <a:srgbClr val="000000"/>
                    </a:solidFill>
                    <a:cs typeface="Times New Roman" panose="02020603050405020304" pitchFamily="18" charset="0"/>
                  </a:rPr>
                  <a:t>Contains the </a:t>
                </a:r>
                <a:r>
                  <a:rPr lang="en-US" dirty="0">
                    <a:solidFill>
                      <a:srgbClr val="C00000"/>
                    </a:solidFill>
                    <a:cs typeface="Times New Roman" panose="02020603050405020304" pitchFamily="18" charset="0"/>
                  </a:rPr>
                  <a:t>effects of A </a:t>
                </a:r>
                <a:r>
                  <a:rPr lang="en-US" dirty="0">
                    <a:solidFill>
                      <a:srgbClr val="000000"/>
                    </a:solidFill>
                    <a:cs typeface="Times New Roman" panose="02020603050405020304" pitchFamily="18" charset="0"/>
                  </a:rPr>
                  <a:t>(and therefore the entire system) being </a:t>
                </a:r>
                <a:r>
                  <a:rPr lang="en-US" dirty="0">
                    <a:solidFill>
                      <a:srgbClr val="C00000"/>
                    </a:solidFill>
                    <a:cs typeface="Times New Roman" panose="02020603050405020304" pitchFamily="18" charset="0"/>
                  </a:rPr>
                  <a:t>defined </a:t>
                </a:r>
                <a:r>
                  <a:rPr lang="en-US" dirty="0" err="1">
                    <a:solidFill>
                      <a:srgbClr val="C00000"/>
                    </a:solidFill>
                    <a:cs typeface="Times New Roman" panose="02020603050405020304" pitchFamily="18" charset="0"/>
                  </a:rPr>
                  <a:t>w.r.t</a:t>
                </a:r>
                <a:r>
                  <a:rPr lang="en-US" dirty="0">
                    <a:solidFill>
                      <a:srgbClr val="C00000"/>
                    </a:solidFill>
                    <a:cs typeface="Times New Roman" panose="02020603050405020304" pitchFamily="18" charset="0"/>
                  </a:rPr>
                  <a:t>. a moving body frame</a:t>
                </a:r>
                <a:r>
                  <a:rPr lang="en-US" dirty="0">
                    <a:solidFill>
                      <a:srgbClr val="000000"/>
                    </a:solidFill>
                    <a:cs typeface="Times New Roman" panose="02020603050405020304" pitchFamily="18" charset="0"/>
                  </a:rPr>
                  <a:t>. </a:t>
                </a:r>
                <a:endParaRPr lang="en-US" dirty="0">
                  <a:solidFill>
                    <a:srgbClr val="000000"/>
                  </a:solidFill>
                  <a:cs typeface="Times New Roman" panose="02020603050405020304" pitchFamily="18" charset="0"/>
                </a:endParaRPr>
              </a:p>
            </p:txBody>
          </p:sp>
        </mc:Choice>
        <mc:Fallback>
          <p:sp>
            <p:nvSpPr>
              <p:cNvPr id="30" name="TextBox 29"/>
              <p:cNvSpPr txBox="1">
                <a:spLocks noRot="1" noChangeAspect="1" noMove="1" noResize="1" noEditPoints="1" noAdjustHandles="1" noChangeArrowheads="1" noChangeShapeType="1" noTextEdit="1"/>
              </p:cNvSpPr>
              <p:nvPr/>
            </p:nvSpPr>
            <p:spPr>
              <a:xfrm>
                <a:off x="6152233" y="1295400"/>
                <a:ext cx="5684982" cy="4431983"/>
              </a:xfrm>
              <a:prstGeom prst="rect">
                <a:avLst/>
              </a:prstGeom>
              <a:blipFill rotWithShape="0">
                <a:blip r:embed="rId4"/>
                <a:stretch>
                  <a:fillRect l="-857" t="-825" r="-857" b="-1100"/>
                </a:stretch>
              </a:blipFill>
            </p:spPr>
            <p:txBody>
              <a:bodyPr/>
              <a:lstStyle/>
              <a:p>
                <a:r>
                  <a:rPr lang="en-US">
                    <a:noFill/>
                  </a:rPr>
                  <a:t> </a:t>
                </a:r>
              </a:p>
            </p:txBody>
          </p:sp>
        </mc:Fallback>
      </mc:AlternateContent>
      <p:pic>
        <p:nvPicPr>
          <p:cNvPr id="31" name="Picture 30"/>
          <p:cNvPicPr>
            <a:picLocks noChangeAspect="1"/>
          </p:cNvPicPr>
          <p:nvPr/>
        </p:nvPicPr>
        <p:blipFill rotWithShape="1">
          <a:blip r:embed="rId5"/>
          <a:srcRect r="46269"/>
          <a:stretch/>
        </p:blipFill>
        <p:spPr>
          <a:xfrm>
            <a:off x="1000878" y="3892038"/>
            <a:ext cx="1857053" cy="1801789"/>
          </a:xfrm>
          <a:prstGeom prst="rect">
            <a:avLst/>
          </a:prstGeom>
        </p:spPr>
      </p:pic>
      <p:pic>
        <p:nvPicPr>
          <p:cNvPr id="32" name="Picture 31"/>
          <p:cNvPicPr>
            <a:picLocks noChangeAspect="1"/>
          </p:cNvPicPr>
          <p:nvPr/>
        </p:nvPicPr>
        <p:blipFill>
          <a:blip r:embed="rId6"/>
          <a:stretch>
            <a:fillRect/>
          </a:stretch>
        </p:blipFill>
        <p:spPr>
          <a:xfrm>
            <a:off x="2904867" y="4840390"/>
            <a:ext cx="2026023" cy="722826"/>
          </a:xfrm>
          <a:prstGeom prst="rect">
            <a:avLst/>
          </a:prstGeom>
        </p:spPr>
      </p:pic>
      <p:pic>
        <p:nvPicPr>
          <p:cNvPr id="33" name="Picture 32"/>
          <p:cNvPicPr>
            <a:picLocks noChangeAspect="1"/>
          </p:cNvPicPr>
          <p:nvPr/>
        </p:nvPicPr>
        <p:blipFill rotWithShape="1">
          <a:blip r:embed="rId5"/>
          <a:srcRect l="53486" b="47382"/>
          <a:stretch/>
        </p:blipFill>
        <p:spPr>
          <a:xfrm>
            <a:off x="2886047" y="3567860"/>
            <a:ext cx="2219565" cy="1308940"/>
          </a:xfrm>
          <a:prstGeom prst="rect">
            <a:avLst/>
          </a:prstGeom>
        </p:spPr>
      </p:pic>
    </p:spTree>
    <p:extLst>
      <p:ext uri="{BB962C8B-B14F-4D97-AF65-F5344CB8AC3E}">
        <p14:creationId xmlns:p14="http://schemas.microsoft.com/office/powerpoint/2010/main" val="229504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Gaits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44654" y="1295400"/>
            <a:ext cx="11566346" cy="923330"/>
          </a:xfrm>
          <a:prstGeom prst="rect">
            <a:avLst/>
          </a:prstGeom>
          <a:noFill/>
        </p:spPr>
        <p:txBody>
          <a:bodyPr wrap="square" rtlCol="0">
            <a:spAutoFit/>
          </a:bodyPr>
          <a:lstStyle/>
          <a:p>
            <a:pPr algn="just"/>
            <a:r>
              <a:rPr lang="en-US" dirty="0">
                <a:solidFill>
                  <a:srgbClr val="000000"/>
                </a:solidFill>
                <a:ea typeface="Cambria Math" charset="0"/>
                <a:cs typeface="Cambria Math" charset="0"/>
              </a:rPr>
              <a:t>The approximation of the </a:t>
            </a:r>
            <a:r>
              <a:rPr lang="en-US" dirty="0">
                <a:solidFill>
                  <a:srgbClr val="C00000"/>
                </a:solidFill>
                <a:ea typeface="Cambria Math" charset="0"/>
                <a:cs typeface="Cambria Math" charset="0"/>
              </a:rPr>
              <a:t>net displacement </a:t>
            </a:r>
            <a:r>
              <a:rPr lang="en-US" dirty="0">
                <a:solidFill>
                  <a:srgbClr val="000000"/>
                </a:solidFill>
                <a:ea typeface="Cambria Math" charset="0"/>
                <a:cs typeface="Cambria Math" charset="0"/>
              </a:rPr>
              <a:t>then takes into account both the </a:t>
            </a:r>
            <a:r>
              <a:rPr lang="en-US" dirty="0">
                <a:solidFill>
                  <a:srgbClr val="C00000"/>
                </a:solidFill>
                <a:ea typeface="Cambria Math" charset="0"/>
                <a:cs typeface="Cambria Math" charset="0"/>
              </a:rPr>
              <a:t>displacement caused by the change in connection vector fields </a:t>
            </a:r>
            <a:r>
              <a:rPr lang="en-US" dirty="0">
                <a:solidFill>
                  <a:srgbClr val="000000"/>
                </a:solidFill>
                <a:ea typeface="Cambria Math" charset="0"/>
                <a:cs typeface="Cambria Math" charset="0"/>
              </a:rPr>
              <a:t>(using Stokes </a:t>
            </a:r>
            <a:r>
              <a:rPr lang="en-US" dirty="0" err="1">
                <a:solidFill>
                  <a:srgbClr val="000000"/>
                </a:solidFill>
                <a:ea typeface="Cambria Math" charset="0"/>
                <a:cs typeface="Cambria Math" charset="0"/>
              </a:rPr>
              <a:t>thm</a:t>
            </a:r>
            <a:r>
              <a:rPr lang="en-US" dirty="0">
                <a:solidFill>
                  <a:srgbClr val="000000"/>
                </a:solidFill>
                <a:ea typeface="Cambria Math" charset="0"/>
                <a:cs typeface="Cambria Math" charset="0"/>
              </a:rPr>
              <a:t> to calculate the line integral as the area of the region encircled in the vector (height) function) and the </a:t>
            </a:r>
            <a:r>
              <a:rPr lang="en-US" dirty="0">
                <a:solidFill>
                  <a:srgbClr val="C00000"/>
                </a:solidFill>
                <a:ea typeface="Cambria Math" charset="0"/>
                <a:cs typeface="Cambria Math" charset="0"/>
              </a:rPr>
              <a:t>movement caused by the choice of (moving) body frame</a:t>
            </a:r>
            <a:r>
              <a:rPr lang="en-US" dirty="0">
                <a:solidFill>
                  <a:srgbClr val="000000"/>
                </a:solidFill>
                <a:ea typeface="Cambria Math" charset="0"/>
                <a:cs typeface="Cambria Math" charset="0"/>
              </a:rPr>
              <a:t>. </a:t>
            </a:r>
          </a:p>
        </p:txBody>
      </p:sp>
      <p:sp>
        <p:nvSpPr>
          <p:cNvPr id="13" name="Rectangle 12"/>
          <p:cNvSpPr/>
          <p:nvPr/>
        </p:nvSpPr>
        <p:spPr>
          <a:xfrm>
            <a:off x="1600200" y="2362200"/>
            <a:ext cx="8458200" cy="3276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noChangeArrowheads="1"/>
          </p:cNvPicPr>
          <p:nvPr/>
        </p:nvPicPr>
        <p:blipFill>
          <a:blip r:embed="rId2"/>
          <a:srcRect/>
          <a:stretch>
            <a:fillRect/>
          </a:stretch>
        </p:blipFill>
        <p:spPr bwMode="auto">
          <a:xfrm>
            <a:off x="3054741" y="3914923"/>
            <a:ext cx="5946172" cy="1259206"/>
          </a:xfrm>
          <a:prstGeom prst="rect">
            <a:avLst/>
          </a:prstGeom>
          <a:noFill/>
          <a:ln w="9525">
            <a:noFill/>
            <a:miter lim="800000"/>
            <a:headEnd/>
            <a:tailEnd/>
          </a:ln>
        </p:spPr>
      </p:pic>
      <p:pic>
        <p:nvPicPr>
          <p:cNvPr id="1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866" y="3171536"/>
            <a:ext cx="3882562" cy="575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096" y="2402799"/>
            <a:ext cx="1916102" cy="65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7680" y="2407138"/>
            <a:ext cx="3318399" cy="67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8379" y="3594368"/>
            <a:ext cx="539924" cy="208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133189"/>
            <a:ext cx="3921760" cy="733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1743849" y="5191021"/>
            <a:ext cx="7988984" cy="430887"/>
          </a:xfrm>
          <a:prstGeom prst="rect">
            <a:avLst/>
          </a:prstGeom>
          <a:noFill/>
        </p:spPr>
        <p:txBody>
          <a:bodyPr wrap="square" rtlCol="0">
            <a:spAutoFit/>
          </a:bodyPr>
          <a:lstStyle/>
          <a:p>
            <a:pPr algn="just"/>
            <a:r>
              <a:rPr lang="en-US" sz="1100" dirty="0" smtClean="0">
                <a:solidFill>
                  <a:srgbClr val="000000"/>
                </a:solidFill>
                <a:ea typeface="Cambria Math" charset="0"/>
                <a:cs typeface="Cambria Math" charset="0"/>
              </a:rPr>
              <a:t>*Equations above taken from </a:t>
            </a:r>
            <a:r>
              <a:rPr lang="en-US" sz="1100" dirty="0" err="1" smtClean="0">
                <a:solidFill>
                  <a:srgbClr val="000000"/>
                </a:solidFill>
                <a:ea typeface="Cambria Math" charset="0"/>
                <a:cs typeface="Cambria Math" charset="0"/>
              </a:rPr>
              <a:t>Choset’s</a:t>
            </a:r>
            <a:r>
              <a:rPr lang="en-US" sz="1100" dirty="0" smtClean="0">
                <a:solidFill>
                  <a:srgbClr val="000000"/>
                </a:solidFill>
                <a:ea typeface="Cambria Math" charset="0"/>
                <a:cs typeface="Cambria Math" charset="0"/>
              </a:rPr>
              <a:t> .</a:t>
            </a:r>
            <a:r>
              <a:rPr lang="en-US" sz="1100" dirty="0" err="1" smtClean="0">
                <a:solidFill>
                  <a:srgbClr val="000000"/>
                </a:solidFill>
                <a:ea typeface="Cambria Math" charset="0"/>
                <a:cs typeface="Cambria Math" charset="0"/>
              </a:rPr>
              <a:t>ppt</a:t>
            </a:r>
            <a:r>
              <a:rPr lang="en-US" sz="1100" dirty="0" smtClean="0">
                <a:solidFill>
                  <a:srgbClr val="000000"/>
                </a:solidFill>
                <a:ea typeface="Cambria Math" charset="0"/>
                <a:cs typeface="Cambria Math" charset="0"/>
              </a:rPr>
              <a:t> presentations on the subject, </a:t>
            </a:r>
            <a:r>
              <a:rPr lang="en-US" sz="1100" dirty="0">
                <a:solidFill>
                  <a:srgbClr val="000000"/>
                </a:solidFill>
                <a:ea typeface="Cambria Math" charset="0"/>
                <a:cs typeface="Cambria Math" charset="0"/>
              </a:rPr>
              <a:t>available through https://</a:t>
            </a:r>
            <a:r>
              <a:rPr lang="en-US" sz="1100" dirty="0" err="1" smtClean="0">
                <a:solidFill>
                  <a:srgbClr val="000000"/>
                </a:solidFill>
                <a:ea typeface="Cambria Math" charset="0"/>
                <a:cs typeface="Cambria Math" charset="0"/>
              </a:rPr>
              <a:t>sites.google.com</a:t>
            </a:r>
            <a:r>
              <a:rPr lang="en-US" sz="1100" dirty="0" smtClean="0">
                <a:solidFill>
                  <a:srgbClr val="000000"/>
                </a:solidFill>
                <a:ea typeface="Cambria Math" charset="0"/>
                <a:cs typeface="Cambria Math" charset="0"/>
              </a:rPr>
              <a:t>/site/16742geometryoflocomotion/course-notes [3,4]</a:t>
            </a:r>
            <a:endParaRPr lang="en-US" sz="1100" dirty="0" smtClean="0">
              <a:solidFill>
                <a:srgbClr val="000000"/>
              </a:solidFill>
              <a:ea typeface="Cambria Math" charset="0"/>
              <a:cs typeface="Cambria Math" charset="0"/>
            </a:endParaRPr>
          </a:p>
        </p:txBody>
      </p:sp>
    </p:spTree>
    <p:extLst>
      <p:ext uri="{BB962C8B-B14F-4D97-AF65-F5344CB8AC3E}">
        <p14:creationId xmlns:p14="http://schemas.microsoft.com/office/powerpoint/2010/main" val="1835756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5488744" cy="633088"/>
          </a:xfrm>
        </p:spPr>
        <p:txBody>
          <a:bodyPr/>
          <a:lstStyle/>
          <a:p>
            <a:pPr algn="l"/>
            <a:r>
              <a:rPr lang="en-US" dirty="0"/>
              <a:t>Conclusions/Impressions</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61818" y="1676400"/>
            <a:ext cx="11196782" cy="3046988"/>
          </a:xfrm>
          <a:prstGeom prst="rect">
            <a:avLst/>
          </a:prstGeom>
          <a:noFill/>
        </p:spPr>
        <p:txBody>
          <a:bodyPr wrap="square" rtlCol="0">
            <a:spAutoFit/>
          </a:bodyPr>
          <a:lstStyle/>
          <a:p>
            <a:r>
              <a:rPr lang="en-US" sz="2400" dirty="0" smtClean="0">
                <a:solidFill>
                  <a:srgbClr val="000000"/>
                </a:solidFill>
                <a:ea typeface="Cambria Math" charset="0"/>
                <a:cs typeface="Cambria Math" charset="0"/>
              </a:rPr>
              <a:t>We must take great care to </a:t>
            </a:r>
            <a:r>
              <a:rPr lang="en-US" sz="2400" dirty="0" smtClean="0">
                <a:solidFill>
                  <a:srgbClr val="C00000"/>
                </a:solidFill>
                <a:ea typeface="Cambria Math" charset="0"/>
                <a:cs typeface="Cambria Math" charset="0"/>
              </a:rPr>
              <a:t>identify the proper groups we will be considering for our configuration space manifold </a:t>
            </a:r>
            <a:r>
              <a:rPr lang="mr-IN" sz="2400" dirty="0" smtClean="0">
                <a:solidFill>
                  <a:srgbClr val="000000"/>
                </a:solidFill>
                <a:ea typeface="Cambria Math" charset="0"/>
                <a:cs typeface="Cambria Math" charset="0"/>
              </a:rPr>
              <a:t>–</a:t>
            </a:r>
            <a:r>
              <a:rPr lang="en-US" sz="2400" dirty="0" smtClean="0">
                <a:solidFill>
                  <a:srgbClr val="000000"/>
                </a:solidFill>
                <a:ea typeface="Cambria Math" charset="0"/>
                <a:cs typeface="Cambria Math" charset="0"/>
              </a:rPr>
              <a:t> but more specifically, we need to define the action of the group to allow for any further analysis.</a:t>
            </a:r>
          </a:p>
          <a:p>
            <a:endParaRPr lang="en-US" sz="2400" dirty="0">
              <a:solidFill>
                <a:srgbClr val="000000"/>
              </a:solidFill>
              <a:ea typeface="Cambria Math" charset="0"/>
              <a:cs typeface="Cambria Math" charset="0"/>
            </a:endParaRPr>
          </a:p>
          <a:p>
            <a:r>
              <a:rPr lang="en-US" sz="2400" dirty="0" smtClean="0">
                <a:solidFill>
                  <a:srgbClr val="000000"/>
                </a:solidFill>
                <a:ea typeface="Cambria Math" charset="0"/>
                <a:cs typeface="Cambria Math" charset="0"/>
              </a:rPr>
              <a:t>In addition, great care must be taken to </a:t>
            </a:r>
            <a:r>
              <a:rPr lang="en-US" sz="2400" dirty="0" smtClean="0">
                <a:solidFill>
                  <a:srgbClr val="C00000"/>
                </a:solidFill>
                <a:ea typeface="Cambria Math" charset="0"/>
                <a:cs typeface="Cambria Math" charset="0"/>
              </a:rPr>
              <a:t>ensure that the system is classified as a symmetric linear-kinematic locomotor</a:t>
            </a:r>
            <a:r>
              <a:rPr lang="en-US" sz="2400" dirty="0" smtClean="0">
                <a:solidFill>
                  <a:srgbClr val="000000"/>
                </a:solidFill>
                <a:ea typeface="Cambria Math" charset="0"/>
                <a:cs typeface="Cambria Math" charset="0"/>
              </a:rPr>
              <a:t> otherwise the (local) relationship between shape and position will not hold. </a:t>
            </a:r>
          </a:p>
          <a:p>
            <a:endParaRPr lang="en-US" sz="2400" dirty="0">
              <a:solidFill>
                <a:srgbClr val="C00000"/>
              </a:solidFill>
              <a:ea typeface="Cambria Math" charset="0"/>
              <a:cs typeface="Cambria Math" charset="0"/>
            </a:endParaRPr>
          </a:p>
        </p:txBody>
      </p:sp>
    </p:spTree>
    <p:extLst>
      <p:ext uri="{BB962C8B-B14F-4D97-AF65-F5344CB8AC3E}">
        <p14:creationId xmlns:p14="http://schemas.microsoft.com/office/powerpoint/2010/main" val="406853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9679744" cy="633088"/>
          </a:xfrm>
        </p:spPr>
        <p:txBody>
          <a:bodyPr/>
          <a:lstStyle/>
          <a:p>
            <a:pPr algn="l"/>
            <a:r>
              <a:rPr lang="en-US" dirty="0" smtClean="0"/>
              <a:t>Acknowledgements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97609" y="3276600"/>
            <a:ext cx="11196782" cy="3231654"/>
          </a:xfrm>
          <a:prstGeom prst="rect">
            <a:avLst/>
          </a:prstGeom>
          <a:noFill/>
        </p:spPr>
        <p:txBody>
          <a:bodyPr wrap="square" rtlCol="0">
            <a:spAutoFit/>
          </a:bodyPr>
          <a:lstStyle/>
          <a:p>
            <a:pPr marL="466725" indent="-466725"/>
            <a:r>
              <a:rPr lang="en-US" sz="2400" u="sng" dirty="0" smtClean="0">
                <a:solidFill>
                  <a:srgbClr val="000000"/>
                </a:solidFill>
                <a:ea typeface="Cambria Math" charset="0"/>
                <a:cs typeface="Cambria Math" charset="0"/>
              </a:rPr>
              <a:t>References</a:t>
            </a:r>
            <a:endParaRPr lang="en-US" u="sng" dirty="0" smtClean="0">
              <a:solidFill>
                <a:srgbClr val="000000"/>
              </a:solidFill>
              <a:ea typeface="Cambria Math" charset="0"/>
              <a:cs typeface="Cambria Math" charset="0"/>
            </a:endParaRPr>
          </a:p>
          <a:p>
            <a:pPr marL="466725" indent="-466725"/>
            <a:r>
              <a:rPr lang="en-US" dirty="0" smtClean="0">
                <a:solidFill>
                  <a:srgbClr val="000000"/>
                </a:solidFill>
                <a:ea typeface="Cambria Math" charset="0"/>
                <a:cs typeface="Cambria Math" charset="0"/>
              </a:rPr>
              <a:t>[1]   </a:t>
            </a:r>
            <a:r>
              <a:rPr lang="en-US" dirty="0" err="1" smtClean="0"/>
              <a:t>Venkadesan</a:t>
            </a:r>
            <a:r>
              <a:rPr lang="en-US" dirty="0"/>
              <a:t>, </a:t>
            </a:r>
            <a:r>
              <a:rPr lang="en-US" dirty="0" smtClean="0"/>
              <a:t>M. </a:t>
            </a:r>
            <a:r>
              <a:rPr lang="en-US" dirty="0"/>
              <a:t>and </a:t>
            </a:r>
            <a:r>
              <a:rPr lang="en-US" dirty="0" smtClean="0"/>
              <a:t>Valero-Cuevas, F.J.. </a:t>
            </a:r>
            <a:r>
              <a:rPr lang="en-US" dirty="0"/>
              <a:t>"Neural control of motion-to-force transitions with the fingertip." </a:t>
            </a:r>
            <a:r>
              <a:rPr lang="en-US" i="1" dirty="0"/>
              <a:t>Journal of Neuroscience</a:t>
            </a:r>
            <a:r>
              <a:rPr lang="en-US" dirty="0"/>
              <a:t> 28.6 (2008): 1366-1373</a:t>
            </a:r>
            <a:r>
              <a:rPr lang="en-US" dirty="0" smtClean="0"/>
              <a:t>.</a:t>
            </a:r>
          </a:p>
          <a:p>
            <a:pPr marL="466725" indent="-466725"/>
            <a:r>
              <a:rPr lang="en-US" dirty="0" smtClean="0">
                <a:solidFill>
                  <a:srgbClr val="000000"/>
                </a:solidFill>
                <a:ea typeface="Cambria Math" charset="0"/>
                <a:cs typeface="Cambria Math" charset="0"/>
              </a:rPr>
              <a:t>[2]   </a:t>
            </a:r>
            <a:r>
              <a:rPr lang="en-US" dirty="0" smtClean="0"/>
              <a:t>Valero-Cuevas</a:t>
            </a:r>
            <a:r>
              <a:rPr lang="en-US" dirty="0"/>
              <a:t>, F.J., 2015. </a:t>
            </a:r>
            <a:r>
              <a:rPr lang="en-US" i="1" dirty="0"/>
              <a:t>Fundamentals of </a:t>
            </a:r>
            <a:r>
              <a:rPr lang="en-US" i="1" dirty="0" err="1"/>
              <a:t>neuromechanics</a:t>
            </a:r>
            <a:r>
              <a:rPr lang="en-US" dirty="0"/>
              <a:t> (Vol. 8). </a:t>
            </a:r>
            <a:r>
              <a:rPr lang="en-US" dirty="0" smtClean="0"/>
              <a:t>Springer.</a:t>
            </a:r>
            <a:endParaRPr lang="en-US" dirty="0" smtClean="0">
              <a:solidFill>
                <a:srgbClr val="000000"/>
              </a:solidFill>
              <a:ea typeface="Cambria Math" charset="0"/>
              <a:cs typeface="Cambria Math" charset="0"/>
            </a:endParaRPr>
          </a:p>
          <a:p>
            <a:pPr marL="466725" indent="-466725"/>
            <a:r>
              <a:rPr lang="en-US" dirty="0" smtClean="0">
                <a:solidFill>
                  <a:srgbClr val="000000"/>
                </a:solidFill>
                <a:ea typeface="Cambria Math" charset="0"/>
                <a:cs typeface="Cambria Math" charset="0"/>
              </a:rPr>
              <a:t>[3]   </a:t>
            </a:r>
            <a:r>
              <a:rPr lang="en-US" dirty="0" err="1" smtClean="0"/>
              <a:t>Kandel</a:t>
            </a:r>
            <a:r>
              <a:rPr lang="en-US" dirty="0"/>
              <a:t>, E.R., Schwartz, J.H. and </a:t>
            </a:r>
            <a:r>
              <a:rPr lang="en-US" dirty="0" err="1"/>
              <a:t>Jessell</a:t>
            </a:r>
            <a:r>
              <a:rPr lang="en-US" dirty="0"/>
              <a:t>, T.M. eds., 2000. </a:t>
            </a:r>
            <a:r>
              <a:rPr lang="en-US" i="1" dirty="0"/>
              <a:t>Principles of neural science</a:t>
            </a:r>
            <a:r>
              <a:rPr lang="en-US" dirty="0"/>
              <a:t> (Vol. 4, pp. 1227-1246). New York: </a:t>
            </a:r>
            <a:r>
              <a:rPr lang="en-US" dirty="0" err="1"/>
              <a:t>McGraw-hill</a:t>
            </a:r>
            <a:r>
              <a:rPr lang="en-US" dirty="0"/>
              <a:t>.</a:t>
            </a:r>
            <a:endParaRPr lang="en-US" dirty="0" smtClean="0">
              <a:solidFill>
                <a:srgbClr val="000000"/>
              </a:solidFill>
              <a:ea typeface="Cambria Math" charset="0"/>
              <a:cs typeface="Cambria Math" charset="0"/>
            </a:endParaRPr>
          </a:p>
          <a:p>
            <a:pPr marL="466725" indent="-466725"/>
            <a:r>
              <a:rPr lang="en-US" dirty="0" smtClean="0">
                <a:solidFill>
                  <a:srgbClr val="000000"/>
                </a:solidFill>
                <a:ea typeface="Cambria Math" charset="0"/>
                <a:cs typeface="Cambria Math" charset="0"/>
              </a:rPr>
              <a:t>[4]   </a:t>
            </a:r>
            <a:r>
              <a:rPr lang="en-US" dirty="0" err="1" smtClean="0"/>
              <a:t>Choset</a:t>
            </a:r>
            <a:r>
              <a:rPr lang="en-US" dirty="0"/>
              <a:t>, H. and Hatton, </a:t>
            </a:r>
            <a:r>
              <a:rPr lang="en-US" dirty="0" smtClean="0"/>
              <a:t>RL, 2015. </a:t>
            </a:r>
            <a:r>
              <a:rPr lang="en-US" i="1" dirty="0" smtClean="0"/>
              <a:t>An </a:t>
            </a:r>
            <a:r>
              <a:rPr lang="en-US" i="1" dirty="0"/>
              <a:t>Introduction to Geometric Mechanics and Differential </a:t>
            </a:r>
            <a:r>
              <a:rPr lang="en-US" i="1" dirty="0" smtClean="0"/>
              <a:t>Geometry</a:t>
            </a:r>
            <a:endParaRPr lang="en-US" i="1" dirty="0">
              <a:solidFill>
                <a:srgbClr val="000000"/>
              </a:solidFill>
              <a:ea typeface="Cambria Math" charset="0"/>
              <a:cs typeface="Cambria Math" charset="0"/>
            </a:endParaRPr>
          </a:p>
          <a:p>
            <a:pPr marL="466725" indent="-466725"/>
            <a:r>
              <a:rPr lang="en-US" dirty="0" smtClean="0">
                <a:solidFill>
                  <a:srgbClr val="000000"/>
                </a:solidFill>
                <a:ea typeface="Cambria Math" charset="0"/>
                <a:cs typeface="Cambria Math" charset="0"/>
              </a:rPr>
              <a:t>[5]   </a:t>
            </a:r>
            <a:r>
              <a:rPr lang="en-US" dirty="0" smtClean="0"/>
              <a:t>Online </a:t>
            </a:r>
            <a:r>
              <a:rPr lang="en-US" dirty="0"/>
              <a:t>Materials available at: https://</a:t>
            </a:r>
            <a:r>
              <a:rPr lang="en-US" dirty="0" err="1"/>
              <a:t>sites.google.com</a:t>
            </a:r>
            <a:r>
              <a:rPr lang="en-US" dirty="0"/>
              <a:t>/site/16742geometryoflocomotion/home</a:t>
            </a:r>
            <a:endParaRPr lang="en-US" dirty="0">
              <a:solidFill>
                <a:srgbClr val="000000"/>
              </a:solidFill>
            </a:endParaRPr>
          </a:p>
          <a:p>
            <a:pPr marL="466725" indent="-466725"/>
            <a:endParaRPr lang="en-US" dirty="0">
              <a:solidFill>
                <a:srgbClr val="000000"/>
              </a:solidFill>
              <a:ea typeface="Cambria Math" charset="0"/>
              <a:cs typeface="Cambria Math" charset="0"/>
            </a:endParaRPr>
          </a:p>
          <a:p>
            <a:endParaRPr lang="en-US" dirty="0">
              <a:solidFill>
                <a:srgbClr val="000000"/>
              </a:solidFill>
              <a:ea typeface="Cambria Math" charset="0"/>
            </a:endParaRPr>
          </a:p>
          <a:p>
            <a:endParaRPr lang="en-US" dirty="0">
              <a:solidFill>
                <a:srgbClr val="000000"/>
              </a:solidFill>
            </a:endParaRPr>
          </a:p>
        </p:txBody>
      </p:sp>
      <p:sp>
        <p:nvSpPr>
          <p:cNvPr id="9" name="TextBox 8"/>
          <p:cNvSpPr txBox="1"/>
          <p:nvPr/>
        </p:nvSpPr>
        <p:spPr>
          <a:xfrm>
            <a:off x="7949282" y="1323842"/>
            <a:ext cx="3119765" cy="1608133"/>
          </a:xfrm>
          <a:prstGeom prst="rect">
            <a:avLst/>
          </a:prstGeom>
          <a:noFill/>
        </p:spPr>
        <p:txBody>
          <a:bodyPr wrap="none" rtlCol="0">
            <a:spAutoFit/>
          </a:bodyPr>
          <a:lstStyle/>
          <a:p>
            <a:r>
              <a:rPr lang="en-US" sz="2400" dirty="0"/>
              <a:t>Funding provided by:</a:t>
            </a:r>
          </a:p>
          <a:p>
            <a:endParaRPr lang="en-US" sz="2400" dirty="0"/>
          </a:p>
          <a:p>
            <a:endParaRPr lang="en-US" sz="2400" dirty="0"/>
          </a:p>
          <a:p>
            <a:endParaRPr lang="en-US" sz="1050" dirty="0"/>
          </a:p>
          <a:p>
            <a:r>
              <a:rPr lang="en-US" sz="1600" dirty="0"/>
              <a:t>R01AR052345 &amp; R01AR050520</a:t>
            </a:r>
          </a:p>
        </p:txBody>
      </p:sp>
      <p:pic>
        <p:nvPicPr>
          <p:cNvPr id="10" name="Picture 9" descr="National Insititute of Arthritis and Musculoskeletal and Skin Disea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9910" y="1814535"/>
            <a:ext cx="3762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usc biokinesi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317" y="2103903"/>
            <a:ext cx="23812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usc viterb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318" y="1025119"/>
            <a:ext cx="2381250" cy="8334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2103" y="1310395"/>
            <a:ext cx="4419600" cy="1754326"/>
          </a:xfrm>
          <a:prstGeom prst="rect">
            <a:avLst/>
          </a:prstGeom>
          <a:noFill/>
          <a:ln>
            <a:solidFill>
              <a:srgbClr val="C00000"/>
            </a:solidFill>
          </a:ln>
        </p:spPr>
        <p:txBody>
          <a:bodyPr wrap="square" rtlCol="0">
            <a:spAutoFit/>
          </a:bodyPr>
          <a:lstStyle/>
          <a:p>
            <a:pPr algn="just"/>
            <a:r>
              <a:rPr lang="en-US" dirty="0" smtClean="0">
                <a:solidFill>
                  <a:srgbClr val="000000"/>
                </a:solidFill>
              </a:rPr>
              <a:t>Special thanks to Dr. Paul Newton and Dr. Francisco Valero-Cuevas for their guidance throughout this research and thanks to Dr. Howie </a:t>
            </a:r>
            <a:r>
              <a:rPr lang="en-US" dirty="0" err="1" smtClean="0">
                <a:solidFill>
                  <a:srgbClr val="000000"/>
                </a:solidFill>
              </a:rPr>
              <a:t>Choset</a:t>
            </a:r>
            <a:r>
              <a:rPr lang="en-US" dirty="0" smtClean="0">
                <a:solidFill>
                  <a:srgbClr val="000000"/>
                </a:solidFill>
              </a:rPr>
              <a:t> for sharing his research on Differential Geometry as well as an advanced version of his book.</a:t>
            </a:r>
            <a:endParaRPr lang="en-US" dirty="0">
              <a:solidFill>
                <a:srgbClr val="000000"/>
              </a:solidFill>
            </a:endParaRPr>
          </a:p>
        </p:txBody>
      </p:sp>
    </p:spTree>
    <p:extLst>
      <p:ext uri="{BB962C8B-B14F-4D97-AF65-F5344CB8AC3E}">
        <p14:creationId xmlns:p14="http://schemas.microsoft.com/office/powerpoint/2010/main" val="519731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Background</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94127" y="4217878"/>
            <a:ext cx="5257800" cy="6076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p:cNvSpPr txBox="1"/>
              <p:nvPr/>
            </p:nvSpPr>
            <p:spPr>
              <a:xfrm>
                <a:off x="378656" y="990600"/>
                <a:ext cx="5488744" cy="4801314"/>
              </a:xfrm>
              <a:prstGeom prst="rect">
                <a:avLst/>
              </a:prstGeom>
              <a:noFill/>
            </p:spPr>
            <p:txBody>
              <a:bodyPr wrap="square" rtlCol="0">
                <a:spAutoFit/>
              </a:bodyPr>
              <a:lstStyle/>
              <a:p>
                <a:pPr algn="just"/>
                <a:r>
                  <a:rPr lang="en-US" dirty="0" smtClean="0">
                    <a:solidFill>
                      <a:srgbClr val="000000"/>
                    </a:solidFill>
                  </a:rPr>
                  <a:t>Before we explore the implications of differential geometry on neuromechanical systems, it is important to gain an understanding of the </a:t>
                </a:r>
                <a:r>
                  <a:rPr lang="en-US" dirty="0" smtClean="0">
                    <a:solidFill>
                      <a:srgbClr val="C00000"/>
                    </a:solidFill>
                  </a:rPr>
                  <a:t>possible control variables available </a:t>
                </a:r>
                <a:r>
                  <a:rPr lang="en-US" dirty="0" smtClean="0">
                    <a:solidFill>
                      <a:srgbClr val="000000"/>
                    </a:solidFill>
                  </a:rPr>
                  <a:t>to us so that we may attempt to define the </a:t>
                </a:r>
                <a:r>
                  <a:rPr lang="en-US" dirty="0" smtClean="0">
                    <a:solidFill>
                      <a:srgbClr val="C00000"/>
                    </a:solidFill>
                  </a:rPr>
                  <a:t>configuration space</a:t>
                </a:r>
                <a:r>
                  <a:rPr lang="en-US" dirty="0" smtClean="0">
                    <a:solidFill>
                      <a:srgbClr val="000000"/>
                    </a:solidFill>
                  </a:rPr>
                  <a:t>. </a:t>
                </a:r>
                <a:r>
                  <a:rPr lang="en-US" dirty="0" smtClean="0">
                    <a:solidFill>
                      <a:srgbClr val="000000"/>
                    </a:solidFill>
                  </a:rPr>
                  <a:t>The simplest underdetermined actuated system has one mechanical DOF and two (opposing) muscles controlling it. </a:t>
                </a:r>
              </a:p>
              <a:p>
                <a:pPr algn="just"/>
                <a:r>
                  <a:rPr lang="en-US" dirty="0" smtClean="0">
                    <a:solidFill>
                      <a:srgbClr val="000000"/>
                    </a:solidFill>
                  </a:rPr>
                  <a:t>There exists a </a:t>
                </a:r>
                <a:r>
                  <a:rPr lang="en-US" dirty="0" smtClean="0">
                    <a:solidFill>
                      <a:srgbClr val="C00000"/>
                    </a:solidFill>
                  </a:rPr>
                  <a:t>(generally nonlinear) mapping </a:t>
                </a:r>
                <a:r>
                  <a:rPr lang="en-US" dirty="0" smtClean="0">
                    <a:solidFill>
                      <a:srgbClr val="000000"/>
                    </a:solidFill>
                  </a:rPr>
                  <a:t>from the </a:t>
                </a:r>
                <a:r>
                  <a:rPr lang="en-US" dirty="0" smtClean="0">
                    <a:solidFill>
                      <a:srgbClr val="C00000"/>
                    </a:solidFill>
                  </a:rPr>
                  <a:t>torque</a:t>
                </a:r>
                <a:r>
                  <a:rPr lang="en-US" dirty="0" smtClean="0">
                    <a:solidFill>
                      <a:srgbClr val="000000"/>
                    </a:solidFill>
                  </a:rPr>
                  <a:t> produced at the joint (</a:t>
                </a:r>
                <a14:m>
                  <m:oMath xmlns:m="http://schemas.openxmlformats.org/officeDocument/2006/math">
                    <m:r>
                      <a:rPr lang="en-US" b="0" i="1" smtClean="0">
                        <a:solidFill>
                          <a:srgbClr val="000000"/>
                        </a:solidFill>
                        <a:latin typeface="Cambria Math" charset="0"/>
                      </a:rPr>
                      <m:t>𝜏</m:t>
                    </m:r>
                  </m:oMath>
                </a14:m>
                <a:r>
                  <a:rPr lang="en-US" dirty="0" smtClean="0">
                    <a:solidFill>
                      <a:srgbClr val="000000"/>
                    </a:solidFill>
                  </a:rPr>
                  <a:t>)</a:t>
                </a:r>
                <a:r>
                  <a:rPr lang="en-US" dirty="0" smtClean="0">
                    <a:solidFill>
                      <a:srgbClr val="000000"/>
                    </a:solidFill>
                  </a:rPr>
                  <a:t> and the resulting </a:t>
                </a:r>
                <a:r>
                  <a:rPr lang="en-US" dirty="0" smtClean="0">
                    <a:solidFill>
                      <a:srgbClr val="C00000"/>
                    </a:solidFill>
                  </a:rPr>
                  <a:t>joint angle </a:t>
                </a:r>
                <a:r>
                  <a:rPr lang="en-US" dirty="0" smtClean="0">
                    <a:solidFill>
                      <a:srgbClr val="000000"/>
                    </a:solidFill>
                  </a:rPr>
                  <a:t>(</a:t>
                </a:r>
                <a14:m>
                  <m:oMath xmlns:m="http://schemas.openxmlformats.org/officeDocument/2006/math">
                    <m:r>
                      <a:rPr lang="en-US" i="1" dirty="0" smtClean="0">
                        <a:solidFill>
                          <a:srgbClr val="000000"/>
                        </a:solidFill>
                        <a:latin typeface="Cambria Math" charset="0"/>
                      </a:rPr>
                      <m:t>𝜃</m:t>
                    </m:r>
                  </m:oMath>
                </a14:m>
                <a:r>
                  <a:rPr lang="en-US" dirty="0" smtClean="0">
                    <a:solidFill>
                      <a:srgbClr val="000000"/>
                    </a:solidFill>
                  </a:rPr>
                  <a:t>)</a:t>
                </a:r>
              </a:p>
              <a:p>
                <a:pPr algn="just"/>
                <a:endParaRPr lang="en-US" dirty="0">
                  <a:solidFill>
                    <a:srgbClr val="000000"/>
                  </a:solidFill>
                </a:endParaRPr>
              </a:p>
              <a:p>
                <a:pPr algn="just"/>
                <a:endParaRPr lang="en-US" dirty="0" smtClean="0">
                  <a:solidFill>
                    <a:srgbClr val="000000"/>
                  </a:solidFill>
                </a:endParaRPr>
              </a:p>
              <a:p>
                <a:pPr algn="just"/>
                <a:endParaRPr lang="en-US" dirty="0">
                  <a:solidFill>
                    <a:srgbClr val="000000"/>
                  </a:solidFill>
                </a:endParaRPr>
              </a:p>
              <a:p>
                <a:pPr algn="just"/>
                <a:r>
                  <a:rPr lang="en-US" dirty="0" smtClean="0">
                    <a:solidFill>
                      <a:srgbClr val="000000"/>
                    </a:solidFill>
                  </a:rPr>
                  <a:t>where </a:t>
                </a:r>
                <a14:m>
                  <m:oMath xmlns:m="http://schemas.openxmlformats.org/officeDocument/2006/math">
                    <m:r>
                      <a:rPr lang="en-US" i="1" dirty="0" smtClean="0">
                        <a:solidFill>
                          <a:srgbClr val="C00000"/>
                        </a:solidFill>
                        <a:latin typeface="Cambria Math" charset="0"/>
                      </a:rPr>
                      <m:t>𝑀</m:t>
                    </m:r>
                  </m:oMath>
                </a14:m>
                <a:r>
                  <a:rPr lang="en-US" dirty="0" smtClean="0">
                    <a:solidFill>
                      <a:srgbClr val="C00000"/>
                    </a:solidFill>
                  </a:rPr>
                  <a:t> </a:t>
                </a:r>
                <a:r>
                  <a:rPr lang="en-US" dirty="0" smtClean="0">
                    <a:solidFill>
                      <a:srgbClr val="000000"/>
                    </a:solidFill>
                  </a:rPr>
                  <a:t>represents the </a:t>
                </a:r>
                <a:r>
                  <a:rPr lang="en-US" dirty="0" smtClean="0">
                    <a:solidFill>
                      <a:srgbClr val="C00000"/>
                    </a:solidFill>
                  </a:rPr>
                  <a:t>inertial properties </a:t>
                </a:r>
                <a:r>
                  <a:rPr lang="en-US" dirty="0" smtClean="0">
                    <a:solidFill>
                      <a:srgbClr val="000000"/>
                    </a:solidFill>
                  </a:rPr>
                  <a:t>of the system, </a:t>
                </a:r>
                <a14:m>
                  <m:oMath xmlns:m="http://schemas.openxmlformats.org/officeDocument/2006/math">
                    <m:r>
                      <a:rPr lang="en-US" i="1" dirty="0" smtClean="0">
                        <a:solidFill>
                          <a:srgbClr val="C00000"/>
                        </a:solidFill>
                        <a:latin typeface="Cambria Math" charset="0"/>
                      </a:rPr>
                      <m:t>𝐶</m:t>
                    </m:r>
                  </m:oMath>
                </a14:m>
                <a:r>
                  <a:rPr lang="en-US" dirty="0" smtClean="0">
                    <a:solidFill>
                      <a:srgbClr val="C00000"/>
                    </a:solidFill>
                  </a:rPr>
                  <a:t> </a:t>
                </a:r>
                <a:r>
                  <a:rPr lang="en-US" dirty="0" smtClean="0">
                    <a:solidFill>
                      <a:srgbClr val="000000"/>
                    </a:solidFill>
                  </a:rPr>
                  <a:t>represents the </a:t>
                </a:r>
                <a:r>
                  <a:rPr lang="en-US" dirty="0" smtClean="0">
                    <a:solidFill>
                      <a:srgbClr val="C00000"/>
                    </a:solidFill>
                  </a:rPr>
                  <a:t>Coriolis and centrifugal forces</a:t>
                </a:r>
                <a:r>
                  <a:rPr lang="en-US" dirty="0" smtClean="0">
                    <a:solidFill>
                      <a:srgbClr val="000000"/>
                    </a:solidFill>
                  </a:rPr>
                  <a:t> and </a:t>
                </a:r>
                <a14:m>
                  <m:oMath xmlns:m="http://schemas.openxmlformats.org/officeDocument/2006/math">
                    <m:r>
                      <a:rPr lang="en-US" i="1" dirty="0" smtClean="0">
                        <a:solidFill>
                          <a:srgbClr val="C00000"/>
                        </a:solidFill>
                        <a:latin typeface="Cambria Math" charset="0"/>
                      </a:rPr>
                      <m:t>𝑁</m:t>
                    </m:r>
                    <m:r>
                      <a:rPr lang="en-US" i="1" dirty="0" smtClean="0">
                        <a:solidFill>
                          <a:srgbClr val="000000"/>
                        </a:solidFill>
                        <a:latin typeface="Cambria Math" charset="0"/>
                      </a:rPr>
                      <m:t> </m:t>
                    </m:r>
                  </m:oMath>
                </a14:m>
                <a:r>
                  <a:rPr lang="en-US" dirty="0" smtClean="0">
                    <a:solidFill>
                      <a:srgbClr val="000000"/>
                    </a:solidFill>
                  </a:rPr>
                  <a:t>is the </a:t>
                </a:r>
                <a:r>
                  <a:rPr lang="en-US" dirty="0" smtClean="0">
                    <a:solidFill>
                      <a:srgbClr val="C00000"/>
                    </a:solidFill>
                  </a:rPr>
                  <a:t>torque due to gravity </a:t>
                </a:r>
                <a:r>
                  <a:rPr lang="en-US" dirty="0" smtClean="0">
                    <a:solidFill>
                      <a:srgbClr val="000000"/>
                    </a:solidFill>
                  </a:rPr>
                  <a:t>[1].</a:t>
                </a:r>
                <a:endParaRPr lang="en-US" dirty="0">
                  <a:solidFill>
                    <a:srgbClr val="00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78656" y="990600"/>
                <a:ext cx="5488744" cy="4801314"/>
              </a:xfrm>
              <a:prstGeom prst="rect">
                <a:avLst/>
              </a:prstGeom>
              <a:blipFill rotWithShape="0">
                <a:blip r:embed="rId2"/>
                <a:stretch>
                  <a:fillRect l="-888" t="-762" r="-888" b="-864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6179127" y="1371600"/>
            <a:ext cx="5553815" cy="3922279"/>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10972801" y="3185923"/>
                <a:ext cx="541367"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200" b="0" i="1" smtClean="0">
                          <a:solidFill>
                            <a:schemeClr val="bg1">
                              <a:lumMod val="50000"/>
                            </a:schemeClr>
                          </a:solidFill>
                          <a:latin typeface="Cambria Math" charset="0"/>
                        </a:rPr>
                        <m:t>𝜃</m:t>
                      </m:r>
                    </m:oMath>
                  </m:oMathPara>
                </a14:m>
                <a:endParaRPr lang="en-US" sz="3200" dirty="0">
                  <a:solidFill>
                    <a:schemeClr val="bg1">
                      <a:lumMod val="5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10972801" y="3185923"/>
                <a:ext cx="541367" cy="58477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flipH="1">
                <a:off x="9448800" y="5032269"/>
                <a:ext cx="1066799"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800" i="1" dirty="0" smtClean="0">
                          <a:latin typeface="Cambria Math" charset="0"/>
                        </a:rPr>
                        <m:t>𝜏</m:t>
                      </m:r>
                      <m:r>
                        <a:rPr lang="en-US" sz="2800" b="0" i="1" dirty="0" smtClean="0">
                          <a:latin typeface="Cambria Math" charset="0"/>
                        </a:rPr>
                        <m:t> </m:t>
                      </m:r>
                    </m:oMath>
                  </m:oMathPara>
                </a14:m>
                <a:endParaRPr lang="en-US" sz="2800" dirty="0"/>
              </a:p>
            </p:txBody>
          </p:sp>
        </mc:Choice>
        <mc:Fallback>
          <p:sp>
            <p:nvSpPr>
              <p:cNvPr id="8" name="TextBox 7"/>
              <p:cNvSpPr txBox="1">
                <a:spLocks noRot="1" noChangeAspect="1" noMove="1" noResize="1" noEditPoints="1" noAdjustHandles="1" noChangeArrowheads="1" noChangeShapeType="1" noTextEdit="1"/>
              </p:cNvSpPr>
              <p:nvPr/>
            </p:nvSpPr>
            <p:spPr>
              <a:xfrm flipH="1">
                <a:off x="9448800" y="5032269"/>
                <a:ext cx="1066799" cy="523220"/>
              </a:xfrm>
              <a:prstGeom prst="rect">
                <a:avLst/>
              </a:prstGeom>
              <a:blipFill rotWithShape="0">
                <a:blip r:embed="rId5"/>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6"/>
          <a:stretch>
            <a:fillRect/>
          </a:stretch>
        </p:blipFill>
        <p:spPr>
          <a:xfrm>
            <a:off x="792798" y="4302443"/>
            <a:ext cx="4660458" cy="438511"/>
          </a:xfrm>
          <a:prstGeom prst="rect">
            <a:avLst/>
          </a:prstGeom>
        </p:spPr>
      </p:pic>
      <p:pic>
        <p:nvPicPr>
          <p:cNvPr id="20" name="Picture 19"/>
          <p:cNvPicPr>
            <a:picLocks noChangeAspect="1"/>
          </p:cNvPicPr>
          <p:nvPr/>
        </p:nvPicPr>
        <p:blipFill>
          <a:blip r:embed="rId7"/>
          <a:stretch>
            <a:fillRect/>
          </a:stretch>
        </p:blipFill>
        <p:spPr>
          <a:xfrm>
            <a:off x="8722929" y="4740954"/>
            <a:ext cx="952500" cy="787400"/>
          </a:xfrm>
          <a:prstGeom prst="rect">
            <a:avLst/>
          </a:prstGeom>
        </p:spPr>
      </p:pic>
    </p:spTree>
    <p:extLst>
      <p:ext uri="{BB962C8B-B14F-4D97-AF65-F5344CB8AC3E}">
        <p14:creationId xmlns:p14="http://schemas.microsoft.com/office/powerpoint/2010/main" val="8679577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Background</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378656" y="1058451"/>
                <a:ext cx="5641144" cy="1241943"/>
              </a:xfrm>
              <a:prstGeom prst="rect">
                <a:avLst/>
              </a:prstGeom>
              <a:noFill/>
            </p:spPr>
            <p:txBody>
              <a:bodyPr wrap="square" rtlCol="0">
                <a:spAutoFit/>
              </a:bodyPr>
              <a:lstStyle/>
              <a:p>
                <a:pPr algn="just"/>
                <a:r>
                  <a:rPr lang="en-US" dirty="0" smtClean="0">
                    <a:solidFill>
                      <a:srgbClr val="000000"/>
                    </a:solidFill>
                  </a:rPr>
                  <a:t>This problem becomes underdetermined by introducing the mapping from muscle forces to the torque at the joint (</a:t>
                </a:r>
                <a14:m>
                  <m:oMath xmlns:m="http://schemas.openxmlformats.org/officeDocument/2006/math">
                    <m:r>
                      <a:rPr lang="en-US" i="1" dirty="0" smtClean="0">
                        <a:solidFill>
                          <a:srgbClr val="000000"/>
                        </a:solidFill>
                        <a:latin typeface="Cambria Math" charset="0"/>
                      </a:rPr>
                      <m:t>𝜏</m:t>
                    </m:r>
                    <m:r>
                      <a:rPr lang="en-US" i="1" dirty="0" smtClean="0">
                        <a:solidFill>
                          <a:srgbClr val="000000"/>
                        </a:solidFill>
                        <a:latin typeface="Cambria Math" charset="0"/>
                      </a:rPr>
                      <m:t> = </m:t>
                    </m:r>
                    <m:r>
                      <a:rPr lang="en-US" i="1" dirty="0" smtClean="0">
                        <a:solidFill>
                          <a:srgbClr val="000000"/>
                        </a:solidFill>
                        <a:latin typeface="Cambria Math" charset="0"/>
                      </a:rPr>
                      <m:t>𝑅</m:t>
                    </m:r>
                    <m:r>
                      <a:rPr lang="en-US" b="0" i="1" dirty="0" smtClean="0">
                        <a:solidFill>
                          <a:srgbClr val="000000"/>
                        </a:solidFill>
                        <a:latin typeface="Cambria Math" charset="0"/>
                      </a:rPr>
                      <m:t> </m:t>
                    </m:r>
                    <m:sSub>
                      <m:sSubPr>
                        <m:ctrlPr>
                          <a:rPr lang="en-US" i="1" dirty="0" err="1" smtClean="0">
                            <a:solidFill>
                              <a:srgbClr val="000000"/>
                            </a:solidFill>
                            <a:latin typeface="Cambria Math" charset="0"/>
                          </a:rPr>
                        </m:ctrlPr>
                      </m:sSubPr>
                      <m:e>
                        <m:acc>
                          <m:accPr>
                            <m:chr m:val="⃗"/>
                            <m:ctrlPr>
                              <a:rPr lang="en-US" i="1" dirty="0" smtClean="0">
                                <a:solidFill>
                                  <a:srgbClr val="000000"/>
                                </a:solidFill>
                                <a:latin typeface="Cambria Math" charset="0"/>
                              </a:rPr>
                            </m:ctrlPr>
                          </m:accPr>
                          <m:e>
                            <m:r>
                              <m:rPr>
                                <m:sty m:val="p"/>
                              </m:rPr>
                              <a:rPr lang="en-US" i="1" dirty="0" err="1" smtClean="0">
                                <a:solidFill>
                                  <a:srgbClr val="000000"/>
                                </a:solidFill>
                                <a:latin typeface="Cambria Math" charset="0"/>
                              </a:rPr>
                              <m:t>f</m:t>
                            </m:r>
                          </m:e>
                        </m:acc>
                      </m:e>
                      <m:sub>
                        <m:r>
                          <a:rPr lang="en-US" i="1" dirty="0" err="1" smtClean="0">
                            <a:solidFill>
                              <a:srgbClr val="000000"/>
                            </a:solidFill>
                            <a:latin typeface="Cambria Math" charset="0"/>
                          </a:rPr>
                          <m:t>𝑚</m:t>
                        </m:r>
                      </m:sub>
                    </m:sSub>
                  </m:oMath>
                </a14:m>
                <a:r>
                  <a:rPr lang="en-US" dirty="0" smtClean="0">
                    <a:solidFill>
                      <a:srgbClr val="000000"/>
                    </a:solidFill>
                  </a:rPr>
                  <a:t> : where </a:t>
                </a:r>
                <a14:m>
                  <m:oMath xmlns:m="http://schemas.openxmlformats.org/officeDocument/2006/math">
                    <m:r>
                      <a:rPr lang="en-US" i="1" dirty="0" smtClean="0">
                        <a:solidFill>
                          <a:srgbClr val="000000"/>
                        </a:solidFill>
                        <a:latin typeface="Cambria Math" charset="0"/>
                      </a:rPr>
                      <m:t>𝑅</m:t>
                    </m:r>
                  </m:oMath>
                </a14:m>
                <a:r>
                  <a:rPr lang="en-US" dirty="0" smtClean="0">
                    <a:solidFill>
                      <a:srgbClr val="000000"/>
                    </a:solidFill>
                  </a:rPr>
                  <a:t> is the (posture dependent) moment arm matrix) [2]. </a:t>
                </a:r>
                <a:endParaRPr lang="en-US" dirty="0">
                  <a:solidFill>
                    <a:srgbClr val="000000"/>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378656" y="1058451"/>
                <a:ext cx="5641144" cy="1241943"/>
              </a:xfrm>
              <a:prstGeom prst="rect">
                <a:avLst/>
              </a:prstGeom>
              <a:blipFill rotWithShape="0">
                <a:blip r:embed="rId2"/>
                <a:stretch>
                  <a:fillRect l="-864" t="-2956" r="-864" b="-14286"/>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151350" y="2300394"/>
            <a:ext cx="3771900" cy="2663834"/>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4343400" y="3447645"/>
                <a:ext cx="38536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charset="0"/>
                        </a:rPr>
                        <m:t>𝜃</m:t>
                      </m:r>
                    </m:oMath>
                  </m:oMathPara>
                </a14:m>
                <a:endParaRPr lang="en-US" dirty="0">
                  <a:solidFill>
                    <a:schemeClr val="bg1">
                      <a:lumMod val="50000"/>
                    </a:schemeClr>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4343400" y="3447645"/>
                <a:ext cx="385362" cy="369332"/>
              </a:xfrm>
              <a:prstGeom prst="rect">
                <a:avLst/>
              </a:prstGeom>
              <a:blipFill rotWithShape="0">
                <a:blip r:embed="rId4"/>
                <a:stretch>
                  <a:fillRect/>
                </a:stretch>
              </a:blipFill>
            </p:spPr>
            <p:txBody>
              <a:bodyPr/>
              <a:lstStyle/>
              <a:p>
                <a:r>
                  <a:rPr lang="en-US">
                    <a:noFill/>
                  </a:rPr>
                  <a:t> </a:t>
                </a:r>
              </a:p>
            </p:txBody>
          </p:sp>
        </mc:Fallback>
      </mc:AlternateContent>
      <p:sp>
        <p:nvSpPr>
          <p:cNvPr id="27" name="Rectangle 26"/>
          <p:cNvSpPr/>
          <p:nvPr/>
        </p:nvSpPr>
        <p:spPr>
          <a:xfrm>
            <a:off x="589648" y="5039995"/>
            <a:ext cx="5257800" cy="6076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799560" y="5149948"/>
            <a:ext cx="4799335" cy="387738"/>
          </a:xfrm>
          <a:prstGeom prst="rect">
            <a:avLst/>
          </a:prstGeom>
        </p:spPr>
      </p:pic>
      <p:cxnSp>
        <p:nvCxnSpPr>
          <p:cNvPr id="20" name="Straight Connector 19"/>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p:cNvSpPr txBox="1"/>
              <p:nvPr/>
            </p:nvSpPr>
            <p:spPr>
              <a:xfrm>
                <a:off x="1243046" y="4048238"/>
                <a:ext cx="44672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charset="0"/>
                            </a:rPr>
                          </m:ctrlPr>
                        </m:sSubPr>
                        <m:e>
                          <m:r>
                            <a:rPr lang="en-US" i="1" dirty="0" smtClean="0">
                              <a:latin typeface="Cambria Math" charset="0"/>
                            </a:rPr>
                            <m:t>𝑓</m:t>
                          </m:r>
                        </m:e>
                        <m:sub>
                          <m:r>
                            <a:rPr lang="en-US" i="1" dirty="0" smtClean="0">
                              <a:latin typeface="Cambria Math" charset="0"/>
                            </a:rPr>
                            <m:t>2</m:t>
                          </m:r>
                        </m:sub>
                      </m:sSub>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1243046" y="4048238"/>
                <a:ext cx="446725" cy="369332"/>
              </a:xfrm>
              <a:prstGeom prst="rect">
                <a:avLst/>
              </a:prstGeom>
              <a:blipFill rotWithShape="0">
                <a:blip r:embed="rId6"/>
                <a:stretch>
                  <a:fillRect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2998170" y="2706389"/>
                <a:ext cx="44140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charset="0"/>
                            </a:rPr>
                          </m:ctrlPr>
                        </m:sSubPr>
                        <m:e>
                          <m:r>
                            <a:rPr lang="en-US" i="1" dirty="0" smtClean="0">
                              <a:latin typeface="Cambria Math" charset="0"/>
                            </a:rPr>
                            <m:t>𝑓</m:t>
                          </m:r>
                        </m:e>
                        <m:sub>
                          <m:r>
                            <a:rPr lang="en-US" b="0" i="1" dirty="0" smtClean="0">
                              <a:latin typeface="Cambria Math" charset="0"/>
                            </a:rPr>
                            <m:t>1</m:t>
                          </m:r>
                        </m:sub>
                      </m:sSub>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2998170" y="2706389"/>
                <a:ext cx="441403" cy="369332"/>
              </a:xfrm>
              <a:prstGeom prst="rect">
                <a:avLst/>
              </a:prstGeom>
              <a:blipFill rotWithShape="0">
                <a:blip r:embed="rId7"/>
                <a:stretch>
                  <a:fillRect b="-13115"/>
                </a:stretch>
              </a:blipFill>
            </p:spPr>
            <p:txBody>
              <a:bodyPr/>
              <a:lstStyle/>
              <a:p>
                <a:r>
                  <a:rPr lang="en-US">
                    <a:noFill/>
                  </a:rPr>
                  <a:t> </a:t>
                </a:r>
              </a:p>
            </p:txBody>
          </p:sp>
        </mc:Fallback>
      </mc:AlternateContent>
      <p:sp>
        <p:nvSpPr>
          <p:cNvPr id="29" name="TextBox 28"/>
          <p:cNvSpPr txBox="1"/>
          <p:nvPr/>
        </p:nvSpPr>
        <p:spPr>
          <a:xfrm>
            <a:off x="6179127" y="1064792"/>
            <a:ext cx="5641144" cy="923330"/>
          </a:xfrm>
          <a:prstGeom prst="rect">
            <a:avLst/>
          </a:prstGeom>
          <a:noFill/>
        </p:spPr>
        <p:txBody>
          <a:bodyPr wrap="square" rtlCol="0">
            <a:spAutoFit/>
          </a:bodyPr>
          <a:lstStyle/>
          <a:p>
            <a:pPr algn="just"/>
            <a:r>
              <a:rPr lang="en-US" dirty="0" smtClean="0">
                <a:solidFill>
                  <a:srgbClr val="000000"/>
                </a:solidFill>
              </a:rPr>
              <a:t>Furthermore, a mapping from muscle input to muscle forces can be introduced that retains the same dimensionality</a:t>
            </a:r>
            <a:r>
              <a:rPr lang="en-US" dirty="0" smtClean="0">
                <a:solidFill>
                  <a:srgbClr val="000000"/>
                </a:solidFill>
              </a:rPr>
              <a:t>, but oversimplifies the control problem. </a:t>
            </a:r>
            <a:endParaRPr lang="en-US" dirty="0">
              <a:solidFill>
                <a:srgbClr val="000000"/>
              </a:solidFill>
            </a:endParaRPr>
          </a:p>
        </p:txBody>
      </p:sp>
      <p:pic>
        <p:nvPicPr>
          <p:cNvPr id="30" name="Picture 29"/>
          <p:cNvPicPr>
            <a:picLocks noChangeAspect="1"/>
          </p:cNvPicPr>
          <p:nvPr/>
        </p:nvPicPr>
        <p:blipFill>
          <a:blip r:embed="rId3"/>
          <a:stretch>
            <a:fillRect/>
          </a:stretch>
        </p:blipFill>
        <p:spPr>
          <a:xfrm>
            <a:off x="6379908" y="2142733"/>
            <a:ext cx="2521710" cy="1780911"/>
          </a:xfrm>
          <a:prstGeom prst="rect">
            <a:avLst/>
          </a:prstGeom>
        </p:spPr>
      </p:pic>
      <mc:AlternateContent xmlns:mc="http://schemas.openxmlformats.org/markup-compatibility/2006">
        <mc:Choice xmlns:a14="http://schemas.microsoft.com/office/drawing/2010/main" Requires="a14">
          <p:sp>
            <p:nvSpPr>
              <p:cNvPr id="31" name="TextBox 30"/>
              <p:cNvSpPr txBox="1"/>
              <p:nvPr/>
            </p:nvSpPr>
            <p:spPr>
              <a:xfrm>
                <a:off x="8478691" y="2818606"/>
                <a:ext cx="38536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lumMod val="50000"/>
                            </a:schemeClr>
                          </a:solidFill>
                          <a:latin typeface="Cambria Math" charset="0"/>
                        </a:rPr>
                        <m:t>𝜃</m:t>
                      </m:r>
                    </m:oMath>
                  </m:oMathPara>
                </a14:m>
                <a:endParaRPr lang="en-US" dirty="0">
                  <a:solidFill>
                    <a:schemeClr val="bg1">
                      <a:lumMod val="50000"/>
                    </a:schemeClr>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8478691" y="2818606"/>
                <a:ext cx="385362" cy="369332"/>
              </a:xfrm>
              <a:prstGeom prst="rect">
                <a:avLst/>
              </a:prstGeom>
              <a:blipFill rotWithShape="0">
                <a:blip r:embed="rId8"/>
                <a:stretch>
                  <a:fillRect/>
                </a:stretch>
              </a:blipFill>
            </p:spPr>
            <p:txBody>
              <a:bodyPr/>
              <a:lstStyle/>
              <a:p>
                <a:r>
                  <a:rPr lang="en-US">
                    <a:noFill/>
                  </a:rPr>
                  <a:t> </a:t>
                </a:r>
              </a:p>
            </p:txBody>
          </p:sp>
        </mc:Fallback>
      </mc:AlternateContent>
      <p:sp>
        <p:nvSpPr>
          <p:cNvPr id="32" name="Rectangle 31"/>
          <p:cNvSpPr/>
          <p:nvPr/>
        </p:nvSpPr>
        <p:spPr>
          <a:xfrm>
            <a:off x="6560820" y="5040329"/>
            <a:ext cx="5257800" cy="5798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3" name="TextBox 32"/>
              <p:cNvSpPr txBox="1"/>
              <p:nvPr/>
            </p:nvSpPr>
            <p:spPr>
              <a:xfrm>
                <a:off x="6255604" y="3255422"/>
                <a:ext cx="48917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charset="0"/>
                            </a:rPr>
                          </m:ctrlPr>
                        </m:sSubPr>
                        <m:e>
                          <m:r>
                            <a:rPr lang="en-US" b="0" i="1" dirty="0" smtClean="0">
                              <a:latin typeface="Cambria Math" charset="0"/>
                            </a:rPr>
                            <m:t>𝑢</m:t>
                          </m:r>
                        </m:e>
                        <m:sub>
                          <m:r>
                            <a:rPr lang="en-US" i="1" dirty="0" smtClean="0">
                              <a:latin typeface="Cambria Math" charset="0"/>
                            </a:rPr>
                            <m:t>2</m:t>
                          </m:r>
                        </m:sub>
                      </m:sSub>
                    </m:oMath>
                  </m:oMathPara>
                </a14:m>
                <a:endParaRPr lang="en-US" dirty="0"/>
              </a:p>
            </p:txBody>
          </p:sp>
        </mc:Choice>
        <mc:Fallback>
          <p:sp>
            <p:nvSpPr>
              <p:cNvPr id="33" name="TextBox 32"/>
              <p:cNvSpPr txBox="1">
                <a:spLocks noRot="1" noChangeAspect="1" noMove="1" noResize="1" noEditPoints="1" noAdjustHandles="1" noChangeArrowheads="1" noChangeShapeType="1" noTextEdit="1"/>
              </p:cNvSpPr>
              <p:nvPr/>
            </p:nvSpPr>
            <p:spPr>
              <a:xfrm>
                <a:off x="6255604" y="3255422"/>
                <a:ext cx="489173"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7555249" y="2225324"/>
                <a:ext cx="48385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i="1" dirty="0" smtClean="0">
                              <a:latin typeface="Cambria Math" charset="0"/>
                            </a:rPr>
                          </m:ctrlPr>
                        </m:sSubPr>
                        <m:e>
                          <m:r>
                            <a:rPr lang="en-US" b="0" i="1" dirty="0" smtClean="0">
                              <a:latin typeface="Cambria Math" charset="0"/>
                            </a:rPr>
                            <m:t>𝑢</m:t>
                          </m:r>
                        </m:e>
                        <m:sub>
                          <m:r>
                            <a:rPr lang="en-US" b="0" i="1" dirty="0" smtClean="0">
                              <a:latin typeface="Cambria Math" charset="0"/>
                            </a:rPr>
                            <m:t>1</m:t>
                          </m:r>
                        </m:sub>
                      </m:sSub>
                    </m:oMath>
                  </m:oMathPara>
                </a14:m>
                <a:endParaRPr lang="en-US" dirty="0"/>
              </a:p>
            </p:txBody>
          </p:sp>
        </mc:Choice>
        <mc:Fallback>
          <p:sp>
            <p:nvSpPr>
              <p:cNvPr id="34" name="TextBox 33"/>
              <p:cNvSpPr txBox="1">
                <a:spLocks noRot="1" noChangeAspect="1" noMove="1" noResize="1" noEditPoints="1" noAdjustHandles="1" noChangeArrowheads="1" noChangeShapeType="1" noTextEdit="1"/>
              </p:cNvSpPr>
              <p:nvPr/>
            </p:nvSpPr>
            <p:spPr>
              <a:xfrm>
                <a:off x="7555249" y="2225324"/>
                <a:ext cx="483850" cy="369332"/>
              </a:xfrm>
              <a:prstGeom prst="rect">
                <a:avLst/>
              </a:prstGeom>
              <a:blipFill rotWithShape="0">
                <a:blip r:embed="rId10"/>
                <a:stretch>
                  <a:fillRect/>
                </a:stretch>
              </a:blipFill>
            </p:spPr>
            <p:txBody>
              <a:bodyPr/>
              <a:lstStyle/>
              <a:p>
                <a:r>
                  <a:rPr lang="en-US">
                    <a:noFill/>
                  </a:rPr>
                  <a:t> </a:t>
                </a:r>
              </a:p>
            </p:txBody>
          </p:sp>
        </mc:Fallback>
      </mc:AlternateContent>
      <p:pic>
        <p:nvPicPr>
          <p:cNvPr id="16" name="Picture 15"/>
          <p:cNvPicPr>
            <a:picLocks noChangeAspect="1"/>
          </p:cNvPicPr>
          <p:nvPr/>
        </p:nvPicPr>
        <p:blipFill>
          <a:blip r:embed="rId11"/>
          <a:stretch>
            <a:fillRect/>
          </a:stretch>
        </p:blipFill>
        <p:spPr>
          <a:xfrm>
            <a:off x="6584011" y="5173253"/>
            <a:ext cx="5128582" cy="341376"/>
          </a:xfrm>
          <a:prstGeom prst="rect">
            <a:avLst/>
          </a:prstGeom>
        </p:spPr>
      </p:pic>
      <p:sp>
        <p:nvSpPr>
          <p:cNvPr id="35" name="Rectangle 34"/>
          <p:cNvSpPr/>
          <p:nvPr/>
        </p:nvSpPr>
        <p:spPr>
          <a:xfrm>
            <a:off x="9185524" y="2065596"/>
            <a:ext cx="2864769" cy="20576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p:cNvSpPr txBox="1"/>
              <p:nvPr/>
            </p:nvSpPr>
            <p:spPr>
              <a:xfrm>
                <a:off x="9185522" y="2121046"/>
                <a:ext cx="2813496" cy="1938992"/>
              </a:xfrm>
              <a:prstGeom prst="rect">
                <a:avLst/>
              </a:prstGeom>
              <a:noFill/>
            </p:spPr>
            <p:txBody>
              <a:bodyPr wrap="square" rtlCol="0">
                <a:spAutoFit/>
              </a:bodyPr>
              <a:lstStyle/>
              <a:p>
                <a:pPr algn="just"/>
                <a:r>
                  <a:rPr lang="en-US" sz="1500" dirty="0" smtClean="0"/>
                  <a:t>Here </a:t>
                </a:r>
                <a14:m>
                  <m:oMath xmlns:m="http://schemas.openxmlformats.org/officeDocument/2006/math">
                    <m:r>
                      <a:rPr lang="en-US" sz="1500" i="1" dirty="0" smtClean="0">
                        <a:latin typeface="Cambria Math" charset="0"/>
                      </a:rPr>
                      <m:t>𝐹</m:t>
                    </m:r>
                    <m:r>
                      <a:rPr lang="en-US" sz="1500" i="1" dirty="0" smtClean="0">
                        <a:latin typeface="Cambria Math" charset="0"/>
                      </a:rPr>
                      <m:t> </m:t>
                    </m:r>
                  </m:oMath>
                </a14:m>
                <a:r>
                  <a:rPr lang="en-US" sz="1500" dirty="0" smtClean="0"/>
                  <a:t>represents the diagonal matrix of maximal force values of each muscle for given muscle length/velocity values (which are functions of joint angle/angular velocity) and </a:t>
                </a:r>
                <a14:m>
                  <m:oMath xmlns:m="http://schemas.openxmlformats.org/officeDocument/2006/math">
                    <m:acc>
                      <m:accPr>
                        <m:chr m:val="⃗"/>
                        <m:ctrlPr>
                          <a:rPr lang="en-US" sz="1500" i="1" dirty="0" smtClean="0">
                            <a:latin typeface="Cambria Math" charset="0"/>
                          </a:rPr>
                        </m:ctrlPr>
                      </m:accPr>
                      <m:e>
                        <m:r>
                          <a:rPr lang="en-US" sz="1500" i="1" dirty="0" smtClean="0">
                            <a:latin typeface="Cambria Math" charset="0"/>
                          </a:rPr>
                          <m:t>𝑢</m:t>
                        </m:r>
                      </m:e>
                    </m:acc>
                  </m:oMath>
                </a14:m>
                <a:r>
                  <a:rPr lang="en-US" sz="1500" dirty="0" smtClean="0"/>
                  <a:t> represents the total neural drive to each muscle.</a:t>
                </a:r>
                <a:endParaRPr lang="en-US" sz="1500" dirty="0"/>
              </a:p>
            </p:txBody>
          </p:sp>
        </mc:Choice>
        <mc:Fallback>
          <p:sp>
            <p:nvSpPr>
              <p:cNvPr id="17" name="TextBox 16"/>
              <p:cNvSpPr txBox="1">
                <a:spLocks noRot="1" noChangeAspect="1" noMove="1" noResize="1" noEditPoints="1" noAdjustHandles="1" noChangeArrowheads="1" noChangeShapeType="1" noTextEdit="1"/>
              </p:cNvSpPr>
              <p:nvPr/>
            </p:nvSpPr>
            <p:spPr>
              <a:xfrm>
                <a:off x="9185522" y="2121046"/>
                <a:ext cx="2813496" cy="1938992"/>
              </a:xfrm>
              <a:prstGeom prst="rect">
                <a:avLst/>
              </a:prstGeom>
              <a:blipFill rotWithShape="0">
                <a:blip r:embed="rId12"/>
                <a:stretch>
                  <a:fillRect l="-868" t="-14151" r="-1085" b="-2516"/>
                </a:stretch>
              </a:blipFill>
            </p:spPr>
            <p:txBody>
              <a:bodyPr/>
              <a:lstStyle/>
              <a:p>
                <a:r>
                  <a:rPr lang="en-US">
                    <a:noFill/>
                  </a:rPr>
                  <a:t> </a:t>
                </a:r>
              </a:p>
            </p:txBody>
          </p:sp>
        </mc:Fallback>
      </mc:AlternateContent>
      <p:sp>
        <p:nvSpPr>
          <p:cNvPr id="36" name="Rectangle 35"/>
          <p:cNvSpPr/>
          <p:nvPr/>
        </p:nvSpPr>
        <p:spPr>
          <a:xfrm>
            <a:off x="6296736" y="4299036"/>
            <a:ext cx="5777575" cy="5798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3"/>
          <a:stretch>
            <a:fillRect/>
          </a:stretch>
        </p:blipFill>
        <p:spPr>
          <a:xfrm>
            <a:off x="6343786" y="4438679"/>
            <a:ext cx="5683473" cy="298764"/>
          </a:xfrm>
          <a:prstGeom prst="rect">
            <a:avLst/>
          </a:prstGeom>
        </p:spPr>
      </p:pic>
    </p:spTree>
    <p:extLst>
      <p:ext uri="{BB962C8B-B14F-4D97-AF65-F5344CB8AC3E}">
        <p14:creationId xmlns:p14="http://schemas.microsoft.com/office/powerpoint/2010/main" val="691073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Background</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191000" y="6554178"/>
            <a:ext cx="5257800" cy="60764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cxnSpLocks/>
          </p:cNvCxnSpPr>
          <p:nvPr/>
        </p:nvCxnSpPr>
        <p:spPr>
          <a:xfrm>
            <a:off x="57912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p:cNvSpPr txBox="1"/>
              <p:nvPr/>
            </p:nvSpPr>
            <p:spPr>
              <a:xfrm>
                <a:off x="378656" y="1081602"/>
                <a:ext cx="5260144" cy="3416320"/>
              </a:xfrm>
              <a:prstGeom prst="rect">
                <a:avLst/>
              </a:prstGeom>
              <a:noFill/>
            </p:spPr>
            <p:txBody>
              <a:bodyPr wrap="square" rtlCol="0">
                <a:spAutoFit/>
              </a:bodyPr>
              <a:lstStyle/>
              <a:p>
                <a:pPr algn="just"/>
                <a:r>
                  <a:rPr lang="en-US" dirty="0" smtClean="0">
                    <a:solidFill>
                      <a:srgbClr val="000000"/>
                    </a:solidFill>
                  </a:rPr>
                  <a:t>Neural drive for two antagonist muscles relies heavily on the interconnectivity of the spinal circuitry as well as on the individual feedback from reflex mechanisms [2,3]. The configuration space becomes increasingly complex as total neural input to a muscle relies on:</a:t>
                </a:r>
                <a:endParaRPr lang="en-US" sz="1000" dirty="0" smtClean="0">
                  <a:solidFill>
                    <a:srgbClr val="000000"/>
                  </a:solidFill>
                </a:endParaRPr>
              </a:p>
              <a:p>
                <a:pPr marL="285750" indent="-285750" algn="just">
                  <a:buFont typeface="Arial" charset="0"/>
                  <a:buChar char="•"/>
                </a:pPr>
                <a:r>
                  <a:rPr lang="en-US" dirty="0" smtClean="0">
                    <a:solidFill>
                      <a:srgbClr val="000000"/>
                    </a:solidFill>
                  </a:rPr>
                  <a:t>Descending drive (</a:t>
                </a:r>
                <a14:m>
                  <m:oMath xmlns:m="http://schemas.openxmlformats.org/officeDocument/2006/math">
                    <m:r>
                      <a:rPr lang="en-US" i="1" dirty="0" smtClean="0">
                        <a:solidFill>
                          <a:srgbClr val="000000"/>
                        </a:solidFill>
                        <a:latin typeface="Cambria Math" charset="0"/>
                      </a:rPr>
                      <m:t>𝛼</m:t>
                    </m:r>
                  </m:oMath>
                </a14:m>
                <a:r>
                  <a:rPr lang="en-US" dirty="0" smtClean="0">
                    <a:solidFill>
                      <a:srgbClr val="000000"/>
                    </a:solidFill>
                  </a:rPr>
                  <a:t>)</a:t>
                </a:r>
              </a:p>
              <a:p>
                <a:pPr marL="285750" indent="-285750" algn="just">
                  <a:buFont typeface="Arial" charset="0"/>
                  <a:buChar char="•"/>
                </a:pPr>
                <a:r>
                  <a:rPr lang="en-US" dirty="0" smtClean="0">
                    <a:solidFill>
                      <a:srgbClr val="000000"/>
                    </a:solidFill>
                  </a:rPr>
                  <a:t>Muscle spindle (stretch reflex) afferents</a:t>
                </a:r>
              </a:p>
              <a:p>
                <a:pPr marL="285750" indent="-285750" algn="just">
                  <a:buFont typeface="Arial" charset="0"/>
                  <a:buChar char="•"/>
                </a:pPr>
                <a:r>
                  <a:rPr lang="en-US" dirty="0" smtClean="0">
                    <a:solidFill>
                      <a:srgbClr val="000000"/>
                    </a:solidFill>
                  </a:rPr>
                  <a:t>Muscle spindle sensitivity (gamma system)</a:t>
                </a:r>
              </a:p>
              <a:p>
                <a:pPr marL="285750" indent="-285750" algn="just">
                  <a:buFont typeface="Arial" charset="0"/>
                  <a:buChar char="•"/>
                </a:pPr>
                <a:r>
                  <a:rPr lang="en-US" dirty="0" smtClean="0">
                    <a:solidFill>
                      <a:srgbClr val="000000"/>
                    </a:solidFill>
                  </a:rPr>
                  <a:t>Golgi tendon organ (force transducer) afferents</a:t>
                </a:r>
              </a:p>
              <a:p>
                <a:pPr marL="285750" indent="-285750" algn="just">
                  <a:buFont typeface="Arial" charset="0"/>
                  <a:buChar char="•"/>
                </a:pPr>
                <a:r>
                  <a:rPr lang="en-US" dirty="0" smtClean="0">
                    <a:solidFill>
                      <a:srgbClr val="000000"/>
                    </a:solidFill>
                  </a:rPr>
                  <a:t>Other (often regulatory) interconnections</a:t>
                </a:r>
              </a:p>
              <a:p>
                <a:pPr algn="just"/>
                <a:r>
                  <a:rPr lang="en-US" dirty="0" smtClean="0">
                    <a:solidFill>
                      <a:srgbClr val="000000"/>
                    </a:solidFill>
                  </a:rPr>
                  <a:t> </a:t>
                </a:r>
                <a:endParaRPr lang="en-US" dirty="0">
                  <a:solidFill>
                    <a:srgbClr val="000000"/>
                  </a:solidFill>
                </a:endParaRPr>
              </a:p>
            </p:txBody>
          </p:sp>
        </mc:Choice>
        <mc:Fallback>
          <p:sp>
            <p:nvSpPr>
              <p:cNvPr id="29" name="TextBox 28"/>
              <p:cNvSpPr txBox="1">
                <a:spLocks noRot="1" noChangeAspect="1" noMove="1" noResize="1" noEditPoints="1" noAdjustHandles="1" noChangeArrowheads="1" noChangeShapeType="1" noTextEdit="1"/>
              </p:cNvSpPr>
              <p:nvPr/>
            </p:nvSpPr>
            <p:spPr>
              <a:xfrm>
                <a:off x="378656" y="1081602"/>
                <a:ext cx="5260144" cy="3416320"/>
              </a:xfrm>
              <a:prstGeom prst="rect">
                <a:avLst/>
              </a:prstGeom>
              <a:blipFill rotWithShape="0">
                <a:blip r:embed="rId2"/>
                <a:stretch>
                  <a:fillRect l="-927" t="-891" r="-1043"/>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6179127" y="152400"/>
            <a:ext cx="5054005" cy="5401851"/>
          </a:xfrm>
          <a:prstGeom prst="rect">
            <a:avLst/>
          </a:prstGeom>
        </p:spPr>
      </p:pic>
      <p:pic>
        <p:nvPicPr>
          <p:cNvPr id="21" name="Picture 20"/>
          <p:cNvPicPr>
            <a:picLocks noChangeAspect="1"/>
          </p:cNvPicPr>
          <p:nvPr/>
        </p:nvPicPr>
        <p:blipFill>
          <a:blip r:embed="rId4"/>
          <a:stretch>
            <a:fillRect/>
          </a:stretch>
        </p:blipFill>
        <p:spPr>
          <a:xfrm>
            <a:off x="6515659" y="151158"/>
            <a:ext cx="4717473" cy="5403093"/>
          </a:xfrm>
          <a:prstGeom prst="rect">
            <a:avLst/>
          </a:prstGeom>
        </p:spPr>
      </p:pic>
      <p:pic>
        <p:nvPicPr>
          <p:cNvPr id="16" name="Picture 15"/>
          <p:cNvPicPr>
            <a:picLocks noChangeAspect="1"/>
          </p:cNvPicPr>
          <p:nvPr/>
        </p:nvPicPr>
        <p:blipFill>
          <a:blip r:embed="rId5"/>
          <a:stretch>
            <a:fillRect/>
          </a:stretch>
        </p:blipFill>
        <p:spPr>
          <a:xfrm>
            <a:off x="654676" y="4289067"/>
            <a:ext cx="4315456" cy="289220"/>
          </a:xfrm>
          <a:prstGeom prst="rect">
            <a:avLst/>
          </a:prstGeom>
        </p:spPr>
      </p:pic>
      <p:pic>
        <p:nvPicPr>
          <p:cNvPr id="17" name="Picture 16"/>
          <p:cNvPicPr>
            <a:picLocks noChangeAspect="1"/>
          </p:cNvPicPr>
          <p:nvPr/>
        </p:nvPicPr>
        <p:blipFill>
          <a:blip r:embed="rId6"/>
          <a:stretch>
            <a:fillRect/>
          </a:stretch>
        </p:blipFill>
        <p:spPr>
          <a:xfrm>
            <a:off x="990600" y="4652779"/>
            <a:ext cx="3356462" cy="1103599"/>
          </a:xfrm>
          <a:prstGeom prst="rect">
            <a:avLst/>
          </a:prstGeom>
        </p:spPr>
      </p:pic>
      <p:cxnSp>
        <p:nvCxnSpPr>
          <p:cNvPr id="22" name="Straight Connector 21"/>
          <p:cNvCxnSpPr/>
          <p:nvPr/>
        </p:nvCxnSpPr>
        <p:spPr>
          <a:xfrm>
            <a:off x="258618" y="3733800"/>
            <a:ext cx="53801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58618" y="4038600"/>
            <a:ext cx="53801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54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1244600" y="2813050"/>
            <a:ext cx="9702800" cy="1231900"/>
          </a:xfrm>
          <a:prstGeom prst="rect">
            <a:avLst/>
          </a:prstGeom>
        </p:spPr>
      </p:pic>
      <p:sp>
        <p:nvSpPr>
          <p:cNvPr id="3" name="Subtitle 2"/>
          <p:cNvSpPr>
            <a:spLocks noGrp="1"/>
          </p:cNvSpPr>
          <p:nvPr>
            <p:ph type="subTitle" idx="1"/>
          </p:nvPr>
        </p:nvSpPr>
        <p:spPr>
          <a:xfrm>
            <a:off x="378656" y="277091"/>
            <a:ext cx="9298744" cy="633088"/>
          </a:xfrm>
        </p:spPr>
        <p:txBody>
          <a:bodyPr/>
          <a:lstStyle/>
          <a:p>
            <a:pPr algn="l"/>
            <a:r>
              <a:rPr lang="en-US" dirty="0" smtClean="0"/>
              <a:t>So what is the Configuration Space?</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2590800" y="2823134"/>
            <a:ext cx="7086600" cy="1193800"/>
          </a:xfrm>
          <a:prstGeom prst="rect">
            <a:avLst/>
          </a:prstGeom>
        </p:spPr>
      </p:pic>
      <p:pic>
        <p:nvPicPr>
          <p:cNvPr id="7" name="Picture 6"/>
          <p:cNvPicPr>
            <a:picLocks noChangeAspect="1"/>
          </p:cNvPicPr>
          <p:nvPr/>
        </p:nvPicPr>
        <p:blipFill>
          <a:blip r:embed="rId4"/>
          <a:stretch>
            <a:fillRect/>
          </a:stretch>
        </p:blipFill>
        <p:spPr>
          <a:xfrm>
            <a:off x="3644900" y="2832100"/>
            <a:ext cx="4902200" cy="1193800"/>
          </a:xfrm>
          <a:prstGeom prst="rect">
            <a:avLst/>
          </a:prstGeom>
        </p:spPr>
      </p:pic>
      <p:pic>
        <p:nvPicPr>
          <p:cNvPr id="17" name="Picture 16"/>
          <p:cNvPicPr>
            <a:picLocks noChangeAspect="1"/>
          </p:cNvPicPr>
          <p:nvPr/>
        </p:nvPicPr>
        <p:blipFill>
          <a:blip r:embed="rId5"/>
          <a:stretch>
            <a:fillRect/>
          </a:stretch>
        </p:blipFill>
        <p:spPr>
          <a:xfrm>
            <a:off x="190500" y="2736850"/>
            <a:ext cx="11811000" cy="1384300"/>
          </a:xfrm>
          <a:prstGeom prst="rect">
            <a:avLst/>
          </a:prstGeom>
        </p:spPr>
      </p:pic>
      <p:pic>
        <p:nvPicPr>
          <p:cNvPr id="19" name="Picture 18"/>
          <p:cNvPicPr>
            <a:picLocks noChangeAspect="1"/>
          </p:cNvPicPr>
          <p:nvPr/>
        </p:nvPicPr>
        <p:blipFill>
          <a:blip r:embed="rId6"/>
          <a:stretch>
            <a:fillRect/>
          </a:stretch>
        </p:blipFill>
        <p:spPr>
          <a:xfrm>
            <a:off x="258618" y="2736850"/>
            <a:ext cx="11742882" cy="1605698"/>
          </a:xfrm>
          <a:prstGeom prst="rect">
            <a:avLst/>
          </a:prstGeom>
        </p:spPr>
      </p:pic>
      <p:pic>
        <p:nvPicPr>
          <p:cNvPr id="27" name="Picture 26"/>
          <p:cNvPicPr>
            <a:picLocks noChangeAspect="1"/>
          </p:cNvPicPr>
          <p:nvPr/>
        </p:nvPicPr>
        <p:blipFill>
          <a:blip r:embed="rId7"/>
          <a:stretch>
            <a:fillRect/>
          </a:stretch>
        </p:blipFill>
        <p:spPr>
          <a:xfrm>
            <a:off x="190500" y="1467408"/>
            <a:ext cx="11811000" cy="3905250"/>
          </a:xfrm>
          <a:prstGeom prst="rect">
            <a:avLst/>
          </a:prstGeom>
        </p:spPr>
      </p:pic>
    </p:spTree>
    <p:extLst>
      <p:ext uri="{BB962C8B-B14F-4D97-AF65-F5344CB8AC3E}">
        <p14:creationId xmlns:p14="http://schemas.microsoft.com/office/powerpoint/2010/main" val="19945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Manifolds and (Lie) Groups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258618" y="1055207"/>
                <a:ext cx="5684982" cy="4975529"/>
              </a:xfrm>
              <a:prstGeom prst="rect">
                <a:avLst/>
              </a:prstGeom>
              <a:noFill/>
            </p:spPr>
            <p:txBody>
              <a:bodyPr wrap="square" rtlCol="0">
                <a:spAutoFit/>
              </a:bodyPr>
              <a:lstStyle/>
              <a:p>
                <a:pPr algn="just">
                  <a:spcAft>
                    <a:spcPts val="600"/>
                  </a:spcAft>
                </a:pPr>
                <a:r>
                  <a:rPr lang="en-US" dirty="0" smtClean="0">
                    <a:solidFill>
                      <a:srgbClr val="000000"/>
                    </a:solidFill>
                    <a:ea typeface="Cambria Math" charset="0"/>
                    <a:cs typeface="Cambria Math" charset="0"/>
                  </a:rPr>
                  <a:t>Recall that a </a:t>
                </a:r>
                <a:r>
                  <a:rPr lang="en-US" dirty="0" smtClean="0">
                    <a:solidFill>
                      <a:srgbClr val="C00000"/>
                    </a:solidFill>
                    <a:ea typeface="Cambria Math" charset="0"/>
                    <a:cs typeface="Cambria Math" charset="0"/>
                  </a:rPr>
                  <a:t>manifold</a:t>
                </a:r>
                <a:r>
                  <a:rPr lang="en-US" dirty="0" smtClean="0">
                    <a:solidFill>
                      <a:srgbClr val="000000"/>
                    </a:solidFill>
                    <a:ea typeface="Cambria Math" charset="0"/>
                    <a:cs typeface="Cambria Math" charset="0"/>
                  </a:rPr>
                  <a:t> is a structure that can:</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Define a configuration space</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Homeomorphic</a:t>
                </a:r>
                <a:r>
                  <a:rPr lang="en-US" dirty="0" smtClean="0">
                    <a:solidFill>
                      <a:srgbClr val="000000"/>
                    </a:solidFill>
                    <a:ea typeface="Cambria Math" charset="0"/>
                    <a:cs typeface="Cambria Math" charset="0"/>
                  </a:rPr>
                  <a:t> (i.e., injective and continuous)</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Often diffeomorphic </a:t>
                </a:r>
                <a:r>
                  <a:rPr lang="en-US" dirty="0" smtClean="0">
                    <a:solidFill>
                      <a:srgbClr val="000000"/>
                    </a:solidFill>
                    <a:ea typeface="Cambria Math" charset="0"/>
                    <a:cs typeface="Cambria Math" charset="0"/>
                  </a:rPr>
                  <a:t>(</a:t>
                </a:r>
                <a14:m>
                  <m:oMath xmlns:m="http://schemas.openxmlformats.org/officeDocument/2006/math">
                    <m:sSup>
                      <m:sSupPr>
                        <m:ctrlPr>
                          <a:rPr lang="en-US" i="1" dirty="0" smtClean="0">
                            <a:solidFill>
                              <a:srgbClr val="000000"/>
                            </a:solidFill>
                            <a:latin typeface="Cambria Math" charset="0"/>
                            <a:ea typeface="Cambria Math" charset="0"/>
                            <a:cs typeface="Cambria Math" charset="0"/>
                          </a:rPr>
                        </m:ctrlPr>
                      </m:sSupPr>
                      <m:e>
                        <m:r>
                          <a:rPr lang="en-US" i="1" dirty="0" smtClean="0">
                            <a:solidFill>
                              <a:srgbClr val="000000"/>
                            </a:solidFill>
                            <a:latin typeface="Cambria Math" charset="0"/>
                            <a:ea typeface="Cambria Math" charset="0"/>
                            <a:cs typeface="Cambria Math" charset="0"/>
                          </a:rPr>
                          <m:t>𝐶</m:t>
                        </m:r>
                      </m:e>
                      <m:sup>
                        <m:r>
                          <a:rPr lang="en-US" i="1" dirty="0" smtClean="0">
                            <a:solidFill>
                              <a:srgbClr val="000000"/>
                            </a:solidFill>
                            <a:latin typeface="Cambria Math" charset="0"/>
                            <a:ea typeface="Cambria Math" charset="0"/>
                            <a:cs typeface="Cambria Math" charset="0"/>
                          </a:rPr>
                          <m:t>𝑘</m:t>
                        </m:r>
                      </m:sup>
                    </m:sSup>
                  </m:oMath>
                </a14:m>
                <a:r>
                  <a:rPr lang="en-US" dirty="0" smtClean="0">
                    <a:solidFill>
                      <a:srgbClr val="000000"/>
                    </a:solidFill>
                    <a:ea typeface="Cambria Math" charset="0"/>
                    <a:cs typeface="Cambria Math" charset="0"/>
                  </a:rPr>
                  <a:t> differentiable) </a:t>
                </a:r>
              </a:p>
              <a:p>
                <a:pPr algn="just">
                  <a:spcAft>
                    <a:spcPts val="600"/>
                  </a:spcAft>
                </a:pPr>
                <a:endParaRPr lang="en-US"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And that </a:t>
                </a:r>
                <a:r>
                  <a:rPr lang="en-US" dirty="0" smtClean="0">
                    <a:solidFill>
                      <a:srgbClr val="C00000"/>
                    </a:solidFill>
                    <a:ea typeface="Cambria Math" charset="0"/>
                    <a:cs typeface="Cambria Math" charset="0"/>
                  </a:rPr>
                  <a:t>combination of manifolds </a:t>
                </a:r>
                <a:r>
                  <a:rPr lang="en-US" dirty="0" smtClean="0">
                    <a:solidFill>
                      <a:srgbClr val="000000"/>
                    </a:solidFill>
                    <a:ea typeface="Cambria Math" charset="0"/>
                    <a:cs typeface="Cambria Math" charset="0"/>
                  </a:rPr>
                  <a:t>may be:</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Direct products </a:t>
                </a:r>
                <a:r>
                  <a:rPr lang="en-US" dirty="0" smtClean="0">
                    <a:solidFill>
                      <a:srgbClr val="000000"/>
                    </a:solidFill>
                    <a:ea typeface="Cambria Math" charset="0"/>
                    <a:cs typeface="Cambria Math" charset="0"/>
                  </a:rPr>
                  <a:t>of individual (action preserving)</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Indirect products </a:t>
                </a:r>
                <a:r>
                  <a:rPr lang="en-US" dirty="0" smtClean="0">
                    <a:solidFill>
                      <a:srgbClr val="000000"/>
                    </a:solidFill>
                    <a:ea typeface="Cambria Math" charset="0"/>
                    <a:cs typeface="Cambria Math" charset="0"/>
                  </a:rPr>
                  <a:t>of individual (interacting)</a:t>
                </a:r>
              </a:p>
              <a:p>
                <a:pPr algn="just">
                  <a:spcAft>
                    <a:spcPts val="600"/>
                  </a:spcAft>
                </a:pPr>
                <a:endParaRPr lang="en-US" dirty="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Additionally, a </a:t>
                </a:r>
                <a:r>
                  <a:rPr lang="en-US" dirty="0" smtClean="0">
                    <a:solidFill>
                      <a:srgbClr val="C00000"/>
                    </a:solidFill>
                    <a:ea typeface="Cambria Math" charset="0"/>
                    <a:cs typeface="Cambria Math" charset="0"/>
                  </a:rPr>
                  <a:t>group</a:t>
                </a:r>
                <a:r>
                  <a:rPr lang="en-US" dirty="0" smtClean="0">
                    <a:solidFill>
                      <a:srgbClr val="000000"/>
                    </a:solidFill>
                    <a:ea typeface="Cambria Math" charset="0"/>
                    <a:cs typeface="Cambria Math" charset="0"/>
                  </a:rPr>
                  <a:t> is composed of:</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Set </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Operation </a:t>
                </a: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58618" y="1055207"/>
                <a:ext cx="5684982" cy="4975529"/>
              </a:xfrm>
              <a:prstGeom prst="rect">
                <a:avLst/>
              </a:prstGeom>
              <a:blipFill rotWithShape="0">
                <a:blip r:embed="rId2"/>
                <a:stretch>
                  <a:fillRect l="-857" t="-613"/>
                </a:stretch>
              </a:blipFill>
            </p:spPr>
            <p:txBody>
              <a:bodyPr/>
              <a:lstStyle/>
              <a:p>
                <a:r>
                  <a:rPr lang="en-US">
                    <a:noFill/>
                  </a:rPr>
                  <a:t> </a:t>
                </a:r>
              </a:p>
            </p:txBody>
          </p:sp>
        </mc:Fallback>
      </mc:AlternateContent>
      <p:cxnSp>
        <p:nvCxnSpPr>
          <p:cNvPr id="15" name="Straight Connector 14"/>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1167866"/>
            <a:ext cx="5684982" cy="4862870"/>
          </a:xfrm>
          <a:prstGeom prst="rect">
            <a:avLst/>
          </a:prstGeom>
          <a:noFill/>
        </p:spPr>
        <p:txBody>
          <a:bodyPr wrap="square" rtlCol="0">
            <a:spAutoFit/>
          </a:bodyPr>
          <a:lstStyle/>
          <a:p>
            <a:pPr algn="just">
              <a:spcAft>
                <a:spcPts val="600"/>
              </a:spcAft>
            </a:pPr>
            <a:r>
              <a:rPr lang="en-US" smtClean="0">
                <a:solidFill>
                  <a:srgbClr val="000000"/>
                </a:solidFill>
                <a:ea typeface="Cambria Math" charset="0"/>
                <a:cs typeface="Cambria Math" charset="0"/>
              </a:rPr>
              <a:t>Not </a:t>
            </a:r>
            <a:r>
              <a:rPr lang="en-US" dirty="0">
                <a:solidFill>
                  <a:srgbClr val="000000"/>
                </a:solidFill>
                <a:ea typeface="Cambria Math" charset="0"/>
                <a:cs typeface="Cambria Math" charset="0"/>
              </a:rPr>
              <a:t>only must we </a:t>
            </a:r>
            <a:r>
              <a:rPr lang="en-US" dirty="0">
                <a:solidFill>
                  <a:srgbClr val="C00000"/>
                </a:solidFill>
                <a:ea typeface="Cambria Math" charset="0"/>
                <a:cs typeface="Cambria Math" charset="0"/>
              </a:rPr>
              <a:t>define the configuration space </a:t>
            </a:r>
            <a:r>
              <a:rPr lang="en-US" dirty="0">
                <a:solidFill>
                  <a:srgbClr val="000000"/>
                </a:solidFill>
                <a:ea typeface="Cambria Math" charset="0"/>
                <a:cs typeface="Cambria Math" charset="0"/>
              </a:rPr>
              <a:t>for the control problem, but we </a:t>
            </a:r>
            <a:r>
              <a:rPr lang="en-US" dirty="0">
                <a:solidFill>
                  <a:srgbClr val="C00000"/>
                </a:solidFill>
                <a:ea typeface="Cambria Math" charset="0"/>
                <a:cs typeface="Cambria Math" charset="0"/>
              </a:rPr>
              <a:t>must define the operation </a:t>
            </a:r>
            <a:r>
              <a:rPr lang="en-US" dirty="0">
                <a:solidFill>
                  <a:srgbClr val="000000"/>
                </a:solidFill>
                <a:ea typeface="Cambria Math" charset="0"/>
                <a:cs typeface="Cambria Math" charset="0"/>
              </a:rPr>
              <a:t>that each individual set possesses. </a:t>
            </a:r>
            <a:r>
              <a:rPr lang="en-US" dirty="0">
                <a:solidFill>
                  <a:srgbClr val="C00000"/>
                </a:solidFill>
                <a:ea typeface="Cambria Math" charset="0"/>
                <a:cs typeface="Cambria Math" charset="0"/>
              </a:rPr>
              <a:t>(What is the action of one activation strategy on another?)</a:t>
            </a:r>
          </a:p>
          <a:p>
            <a:pPr algn="just">
              <a:spcAft>
                <a:spcPts val="600"/>
              </a:spcAft>
            </a:pPr>
            <a:r>
              <a:rPr lang="en-US" dirty="0" smtClean="0">
                <a:solidFill>
                  <a:srgbClr val="000000"/>
                </a:solidFill>
                <a:ea typeface="Cambria Math" charset="0"/>
                <a:cs typeface="Cambria Math" charset="0"/>
              </a:rPr>
              <a:t>Once this is established, the group is a </a:t>
            </a:r>
            <a:r>
              <a:rPr lang="en-US" dirty="0" smtClean="0">
                <a:solidFill>
                  <a:srgbClr val="C00000"/>
                </a:solidFill>
                <a:ea typeface="Cambria Math" charset="0"/>
                <a:cs typeface="Cambria Math" charset="0"/>
              </a:rPr>
              <a:t>Lie group </a:t>
            </a:r>
            <a:r>
              <a:rPr lang="en-US" dirty="0" smtClean="0">
                <a:solidFill>
                  <a:srgbClr val="000000"/>
                </a:solidFill>
                <a:ea typeface="Cambria Math" charset="0"/>
                <a:cs typeface="Cambria Math" charset="0"/>
              </a:rPr>
              <a:t>if it has:</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Closure </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Associativity </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Identity element</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Inverse operation</a:t>
            </a:r>
          </a:p>
          <a:p>
            <a:pPr algn="just">
              <a:spcAft>
                <a:spcPts val="600"/>
              </a:spcAft>
            </a:pPr>
            <a:r>
              <a:rPr lang="en-US" dirty="0" smtClean="0">
                <a:solidFill>
                  <a:srgbClr val="000000"/>
                </a:solidFill>
                <a:ea typeface="Cambria Math" charset="0"/>
                <a:cs typeface="Cambria Math" charset="0"/>
              </a:rPr>
              <a:t>Without this definition on the chosen manifold then the techniques discussed throughout this semester will not be applicable.</a:t>
            </a: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p:spTree>
    <p:extLst>
      <p:ext uri="{BB962C8B-B14F-4D97-AF65-F5344CB8AC3E}">
        <p14:creationId xmlns:p14="http://schemas.microsoft.com/office/powerpoint/2010/main" val="127038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Actions, Lifted Actions, and Tangent Spaces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p:cNvSpPr txBox="1"/>
              <p:nvPr/>
            </p:nvSpPr>
            <p:spPr>
              <a:xfrm>
                <a:off x="258618" y="1251503"/>
                <a:ext cx="11750964" cy="4354993"/>
              </a:xfrm>
              <a:prstGeom prst="rect">
                <a:avLst/>
              </a:prstGeom>
              <a:noFill/>
            </p:spPr>
            <p:txBody>
              <a:bodyPr wrap="square" lIns="91440" rIns="91440" numCol="2" spcCol="365760" rtlCol="0">
                <a:noAutofit/>
              </a:bodyPr>
              <a:lstStyle/>
              <a:p>
                <a:pPr algn="just">
                  <a:spcAft>
                    <a:spcPts val="600"/>
                  </a:spcAft>
                </a:pPr>
                <a:r>
                  <a:rPr lang="en-US" dirty="0" smtClean="0">
                    <a:solidFill>
                      <a:srgbClr val="000000"/>
                    </a:solidFill>
                    <a:ea typeface="Cambria Math" charset="0"/>
                    <a:cs typeface="Cambria Math" charset="0"/>
                  </a:rPr>
                  <a:t>Recall that the </a:t>
                </a:r>
                <a:r>
                  <a:rPr lang="en-US" dirty="0" smtClean="0">
                    <a:solidFill>
                      <a:srgbClr val="C00000"/>
                    </a:solidFill>
                    <a:ea typeface="Cambria Math" charset="0"/>
                    <a:cs typeface="Cambria Math" charset="0"/>
                  </a:rPr>
                  <a:t>action of a group may often depend on the side</a:t>
                </a:r>
                <a:r>
                  <a:rPr lang="en-US" dirty="0" smtClean="0">
                    <a:solidFill>
                      <a:srgbClr val="000000"/>
                    </a:solidFill>
                    <a:ea typeface="Cambria Math" charset="0"/>
                    <a:cs typeface="Cambria Math" charset="0"/>
                  </a:rPr>
                  <a:t> on which it operates on. For the Special Euclidean Group (SE(2)) it was seen that:</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Left action </a:t>
                </a:r>
                <a:r>
                  <a:rPr lang="en-US" dirty="0" smtClean="0">
                    <a:solidFill>
                      <a:srgbClr val="000000"/>
                    </a:solidFill>
                    <a:ea typeface="Cambria Math" charset="0"/>
                    <a:cs typeface="Cambria Math" charset="0"/>
                  </a:rPr>
                  <a:t>moved group elements</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Right action </a:t>
                </a:r>
                <a:r>
                  <a:rPr lang="en-US" dirty="0" smtClean="0">
                    <a:solidFill>
                      <a:srgbClr val="000000"/>
                    </a:solidFill>
                    <a:ea typeface="Cambria Math" charset="0"/>
                    <a:cs typeface="Cambria Math" charset="0"/>
                  </a:rPr>
                  <a:t>relatively defined group elements.</a:t>
                </a: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A lifted action is defined by the time derivative of the action and expresses:</a:t>
                </a:r>
              </a:p>
              <a:p>
                <a:pPr marL="285750" indent="-285750" algn="just">
                  <a:spcAft>
                    <a:spcPts val="600"/>
                  </a:spcAft>
                  <a:buFont typeface="Arial" charset="0"/>
                  <a:buChar char="•"/>
                </a:pPr>
                <a:r>
                  <a:rPr lang="en-US" dirty="0" smtClean="0">
                    <a:solidFill>
                      <a:srgbClr val="000000"/>
                    </a:solidFill>
                    <a:ea typeface="Cambria Math" charset="0"/>
                    <a:cs typeface="Cambria Math" charset="0"/>
                  </a:rPr>
                  <a:t>Preserved </a:t>
                </a:r>
                <a:r>
                  <a:rPr lang="en-US" dirty="0" smtClean="0">
                    <a:solidFill>
                      <a:srgbClr val="C00000"/>
                    </a:solidFill>
                    <a:ea typeface="Cambria Math" charset="0"/>
                    <a:cs typeface="Cambria Math" charset="0"/>
                  </a:rPr>
                  <a:t>body velocities </a:t>
                </a:r>
                <a:r>
                  <a:rPr lang="en-US" dirty="0" smtClean="0">
                    <a:solidFill>
                      <a:srgbClr val="000000"/>
                    </a:solidFill>
                    <a:ea typeface="Cambria Math" charset="0"/>
                    <a:cs typeface="Cambria Math" charset="0"/>
                  </a:rPr>
                  <a:t>(</a:t>
                </a:r>
                <a:r>
                  <a:rPr lang="en-US" dirty="0" smtClean="0">
                    <a:solidFill>
                      <a:srgbClr val="C00000"/>
                    </a:solidFill>
                    <a:ea typeface="Cambria Math" charset="0"/>
                    <a:cs typeface="Cambria Math" charset="0"/>
                  </a:rPr>
                  <a:t>left lifted action</a:t>
                </a:r>
                <a:r>
                  <a:rPr lang="en-US" dirty="0" smtClean="0">
                    <a:solidFill>
                      <a:srgbClr val="000000"/>
                    </a:solidFill>
                    <a:ea typeface="Cambria Math" charset="0"/>
                    <a:cs typeface="Cambria Math" charset="0"/>
                  </a:rPr>
                  <a:t>)</a:t>
                </a:r>
              </a:p>
              <a:p>
                <a:pPr marL="285750" indent="-285750" algn="just">
                  <a:spcAft>
                    <a:spcPts val="600"/>
                  </a:spcAft>
                  <a:buFont typeface="Arial" charset="0"/>
                  <a:buChar char="•"/>
                </a:pPr>
                <a:r>
                  <a:rPr lang="en-US" dirty="0" smtClean="0">
                    <a:solidFill>
                      <a:srgbClr val="000000"/>
                    </a:solidFill>
                    <a:ea typeface="Cambria Math" charset="0"/>
                    <a:cs typeface="Cambria Math" charset="0"/>
                  </a:rPr>
                  <a:t>Shared </a:t>
                </a:r>
                <a:r>
                  <a:rPr lang="en-US" dirty="0" smtClean="0">
                    <a:solidFill>
                      <a:srgbClr val="C00000"/>
                    </a:solidFill>
                    <a:ea typeface="Cambria Math" charset="0"/>
                    <a:cs typeface="Cambria Math" charset="0"/>
                  </a:rPr>
                  <a:t>spatial velocities </a:t>
                </a:r>
                <a:r>
                  <a:rPr lang="en-US" dirty="0" smtClean="0">
                    <a:solidFill>
                      <a:srgbClr val="000000"/>
                    </a:solidFill>
                    <a:ea typeface="Cambria Math" charset="0"/>
                    <a:cs typeface="Cambria Math" charset="0"/>
                  </a:rPr>
                  <a:t>(</a:t>
                </a:r>
                <a:r>
                  <a:rPr lang="en-US" dirty="0" smtClean="0">
                    <a:solidFill>
                      <a:srgbClr val="C00000"/>
                    </a:solidFill>
                    <a:ea typeface="Cambria Math" charset="0"/>
                    <a:cs typeface="Cambria Math" charset="0"/>
                  </a:rPr>
                  <a:t>right lifted action</a:t>
                </a:r>
                <a:r>
                  <a:rPr lang="en-US" dirty="0" smtClean="0">
                    <a:solidFill>
                      <a:srgbClr val="000000"/>
                    </a:solidFill>
                    <a:ea typeface="Cambria Math" charset="0"/>
                    <a:cs typeface="Cambria Math" charset="0"/>
                  </a:rPr>
                  <a:t>)</a:t>
                </a: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algn="just">
                  <a:spcAft>
                    <a:spcPts val="600"/>
                  </a:spcAft>
                </a:pPr>
                <a:endParaRPr lang="en-US" dirty="0">
                  <a:solidFill>
                    <a:srgbClr val="000000"/>
                  </a:solidFill>
                  <a:ea typeface="Cambria Math" charset="0"/>
                  <a:cs typeface="Cambria Math" charset="0"/>
                </a:endParaRPr>
              </a:p>
              <a:p>
                <a:pPr algn="just">
                  <a:spcAft>
                    <a:spcPts val="600"/>
                  </a:spcAft>
                </a:pPr>
                <a:endParaRPr lang="en-US" sz="600"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The </a:t>
                </a:r>
                <a:r>
                  <a:rPr lang="en-US" dirty="0">
                    <a:solidFill>
                      <a:srgbClr val="C00000"/>
                    </a:solidFill>
                    <a:ea typeface="Cambria Math" charset="0"/>
                    <a:cs typeface="Cambria Math" charset="0"/>
                  </a:rPr>
                  <a:t>tangent space </a:t>
                </a:r>
                <a:r>
                  <a:rPr lang="en-US" dirty="0">
                    <a:solidFill>
                      <a:srgbClr val="000000"/>
                    </a:solidFill>
                    <a:ea typeface="Cambria Math" charset="0"/>
                    <a:cs typeface="Cambria Math" charset="0"/>
                  </a:rPr>
                  <a:t>is </a:t>
                </a:r>
                <a:r>
                  <a:rPr lang="en-US" dirty="0" smtClean="0">
                    <a:solidFill>
                      <a:srgbClr val="000000"/>
                    </a:solidFill>
                    <a:ea typeface="Cambria Math" charset="0"/>
                    <a:cs typeface="Cambria Math" charset="0"/>
                  </a:rPr>
                  <a:t>:</a:t>
                </a:r>
              </a:p>
              <a:p>
                <a:pPr marL="285750" indent="-285750" algn="just">
                  <a:spcAft>
                    <a:spcPts val="600"/>
                  </a:spcAft>
                  <a:buFont typeface="Arial" charset="0"/>
                  <a:buChar char="•"/>
                </a:pPr>
                <a:r>
                  <a:rPr lang="en-US" dirty="0" smtClean="0">
                    <a:solidFill>
                      <a:srgbClr val="C00000"/>
                    </a:solidFill>
                    <a:ea typeface="Cambria Math" charset="0"/>
                    <a:cs typeface="Cambria Math" charset="0"/>
                  </a:rPr>
                  <a:t>Linearization</a:t>
                </a:r>
                <a:r>
                  <a:rPr lang="en-US" dirty="0" smtClean="0">
                    <a:solidFill>
                      <a:srgbClr val="000000"/>
                    </a:solidFill>
                    <a:ea typeface="Cambria Math" charset="0"/>
                    <a:cs typeface="Cambria Math" charset="0"/>
                  </a:rPr>
                  <a:t> </a:t>
                </a:r>
                <a:r>
                  <a:rPr lang="en-US" dirty="0">
                    <a:solidFill>
                      <a:srgbClr val="000000"/>
                    </a:solidFill>
                    <a:ea typeface="Cambria Math" charset="0"/>
                    <a:cs typeface="Cambria Math" charset="0"/>
                  </a:rPr>
                  <a:t>of the manifold </a:t>
                </a:r>
                <a:r>
                  <a:rPr lang="en-US" dirty="0" smtClean="0">
                    <a:solidFill>
                      <a:srgbClr val="000000"/>
                    </a:solidFill>
                    <a:ea typeface="Cambria Math" charset="0"/>
                    <a:cs typeface="Cambria Math" charset="0"/>
                  </a:rPr>
                  <a:t>at configuration </a:t>
                </a:r>
                <a14:m>
                  <m:oMath xmlns:m="http://schemas.openxmlformats.org/officeDocument/2006/math">
                    <m:r>
                      <a:rPr lang="en-US" i="1" dirty="0" smtClean="0">
                        <a:solidFill>
                          <a:srgbClr val="000000"/>
                        </a:solidFill>
                        <a:latin typeface="Cambria Math" charset="0"/>
                        <a:ea typeface="Cambria Math" charset="0"/>
                        <a:cs typeface="Cambria Math" charset="0"/>
                      </a:rPr>
                      <m:t>𝑞</m:t>
                    </m:r>
                  </m:oMath>
                </a14:m>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r>
                  <a:rPr lang="en-US" dirty="0">
                    <a:solidFill>
                      <a:srgbClr val="C00000"/>
                    </a:solidFill>
                    <a:ea typeface="Cambria Math" charset="0"/>
                    <a:cs typeface="Cambria Math" charset="0"/>
                  </a:rPr>
                  <a:t>D</a:t>
                </a:r>
                <a:r>
                  <a:rPr lang="en-US" dirty="0" smtClean="0">
                    <a:solidFill>
                      <a:srgbClr val="C00000"/>
                    </a:solidFill>
                    <a:ea typeface="Cambria Math" charset="0"/>
                    <a:cs typeface="Cambria Math" charset="0"/>
                  </a:rPr>
                  <a:t>efines </a:t>
                </a:r>
                <a:r>
                  <a:rPr lang="en-US" dirty="0">
                    <a:solidFill>
                      <a:srgbClr val="C00000"/>
                    </a:solidFill>
                    <a:ea typeface="Cambria Math" charset="0"/>
                    <a:cs typeface="Cambria Math" charset="0"/>
                  </a:rPr>
                  <a:t>the state of the system </a:t>
                </a:r>
                <a14:m>
                  <m:oMath xmlns:m="http://schemas.openxmlformats.org/officeDocument/2006/math">
                    <m:d>
                      <m:dPr>
                        <m:ctrlPr>
                          <a:rPr lang="en-US" i="1">
                            <a:solidFill>
                              <a:srgbClr val="C00000"/>
                            </a:solidFill>
                            <a:latin typeface="Cambria Math" charset="0"/>
                            <a:ea typeface="Cambria Math" charset="0"/>
                            <a:cs typeface="Cambria Math" charset="0"/>
                          </a:rPr>
                        </m:ctrlPr>
                      </m:dPr>
                      <m:e>
                        <m:r>
                          <a:rPr lang="en-US" i="1">
                            <a:solidFill>
                              <a:srgbClr val="C00000"/>
                            </a:solidFill>
                            <a:latin typeface="Cambria Math" charset="0"/>
                            <a:ea typeface="Cambria Math" charset="0"/>
                            <a:cs typeface="Cambria Math" charset="0"/>
                          </a:rPr>
                          <m:t>𝑞</m:t>
                        </m:r>
                        <m:r>
                          <a:rPr lang="en-US" i="1">
                            <a:solidFill>
                              <a:srgbClr val="C00000"/>
                            </a:solidFill>
                            <a:latin typeface="Cambria Math" charset="0"/>
                            <a:ea typeface="Cambria Math" charset="0"/>
                            <a:cs typeface="Cambria Math" charset="0"/>
                          </a:rPr>
                          <m:t>,</m:t>
                        </m:r>
                        <m:acc>
                          <m:accPr>
                            <m:chr m:val="̇"/>
                            <m:ctrlPr>
                              <a:rPr lang="en-US" i="1">
                                <a:solidFill>
                                  <a:srgbClr val="C00000"/>
                                </a:solidFill>
                                <a:latin typeface="Cambria Math" charset="0"/>
                                <a:ea typeface="Cambria Math" charset="0"/>
                                <a:cs typeface="Cambria Math" charset="0"/>
                              </a:rPr>
                            </m:ctrlPr>
                          </m:accPr>
                          <m:e>
                            <m:r>
                              <a:rPr lang="en-US" i="1">
                                <a:solidFill>
                                  <a:srgbClr val="C00000"/>
                                </a:solidFill>
                                <a:latin typeface="Cambria Math" charset="0"/>
                                <a:ea typeface="Cambria Math" charset="0"/>
                                <a:cs typeface="Cambria Math" charset="0"/>
                              </a:rPr>
                              <m:t>𝑞</m:t>
                            </m:r>
                          </m:e>
                        </m:acc>
                      </m:e>
                    </m:d>
                  </m:oMath>
                </a14:m>
                <a:r>
                  <a:rPr lang="en-US" dirty="0">
                    <a:solidFill>
                      <a:srgbClr val="000000"/>
                    </a:solidFill>
                    <a:ea typeface="Cambria Math" charset="0"/>
                    <a:cs typeface="Cambria Math" charset="0"/>
                  </a:rPr>
                  <a:t>. </a:t>
                </a:r>
                <a:r>
                  <a:rPr lang="en-US" dirty="0">
                    <a:solidFill>
                      <a:srgbClr val="000000"/>
                    </a:solidFill>
                    <a:ea typeface="Cambria Math" charset="0"/>
                    <a:cs typeface="Cambria Math" charset="0"/>
                  </a:rPr>
                  <a:t>This is the </a:t>
                </a: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r>
                  <a:rPr lang="en-US" dirty="0">
                    <a:solidFill>
                      <a:srgbClr val="000000"/>
                    </a:solidFill>
                    <a:ea typeface="Cambria Math" charset="0"/>
                    <a:cs typeface="Cambria Math" charset="0"/>
                  </a:rPr>
                  <a:t>S</a:t>
                </a:r>
                <a:r>
                  <a:rPr lang="en-US" dirty="0" smtClean="0">
                    <a:solidFill>
                      <a:srgbClr val="000000"/>
                    </a:solidFill>
                    <a:ea typeface="Cambria Math" charset="0"/>
                    <a:cs typeface="Cambria Math" charset="0"/>
                  </a:rPr>
                  <a:t>et </a:t>
                </a:r>
                <a:r>
                  <a:rPr lang="en-US" dirty="0">
                    <a:solidFill>
                      <a:srgbClr val="000000"/>
                    </a:solidFill>
                    <a:ea typeface="Cambria Math" charset="0"/>
                    <a:cs typeface="Cambria Math" charset="0"/>
                  </a:rPr>
                  <a:t>of </a:t>
                </a:r>
                <a:r>
                  <a:rPr lang="en-US" dirty="0">
                    <a:solidFill>
                      <a:srgbClr val="C00000"/>
                    </a:solidFill>
                    <a:ea typeface="Cambria Math" charset="0"/>
                    <a:cs typeface="Cambria Math" charset="0"/>
                  </a:rPr>
                  <a:t>all possible velocities </a:t>
                </a:r>
                <a:r>
                  <a:rPr lang="en-US" dirty="0">
                    <a:solidFill>
                      <a:srgbClr val="000000"/>
                    </a:solidFill>
                    <a:ea typeface="Cambria Math" charset="0"/>
                    <a:cs typeface="Cambria Math" charset="0"/>
                  </a:rPr>
                  <a:t>at </a:t>
                </a:r>
                <a14:m>
                  <m:oMath xmlns:m="http://schemas.openxmlformats.org/officeDocument/2006/math">
                    <m:r>
                      <a:rPr lang="en-US" i="1" dirty="0" smtClean="0">
                        <a:solidFill>
                          <a:srgbClr val="000000"/>
                        </a:solidFill>
                        <a:latin typeface="Cambria Math" charset="0"/>
                        <a:ea typeface="Cambria Math" charset="0"/>
                        <a:cs typeface="Cambria Math" charset="0"/>
                      </a:rPr>
                      <m:t>𝑞</m:t>
                    </m:r>
                  </m:oMath>
                </a14:m>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r>
                  <a:rPr lang="en-US" dirty="0" smtClean="0">
                    <a:solidFill>
                      <a:srgbClr val="000000"/>
                    </a:solidFill>
                    <a:ea typeface="Cambria Math" charset="0"/>
                    <a:cs typeface="Cambria Math" charset="0"/>
                  </a:rPr>
                  <a:t>Directly </a:t>
                </a:r>
                <a:r>
                  <a:rPr lang="en-US" dirty="0">
                    <a:solidFill>
                      <a:srgbClr val="000000"/>
                    </a:solidFill>
                    <a:ea typeface="Cambria Math" charset="0"/>
                    <a:cs typeface="Cambria Math" charset="0"/>
                  </a:rPr>
                  <a:t>related to the lifted actions of the group. </a:t>
                </a: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a:p>
                <a:pPr algn="just">
                  <a:spcAft>
                    <a:spcPts val="600"/>
                  </a:spcAft>
                </a:pPr>
                <a:r>
                  <a:rPr lang="en-US" dirty="0">
                    <a:solidFill>
                      <a:srgbClr val="000000"/>
                    </a:solidFill>
                    <a:ea typeface="Cambria Math" charset="0"/>
                    <a:cs typeface="Cambria Math" charset="0"/>
                  </a:rPr>
                  <a:t>A </a:t>
                </a:r>
                <a:r>
                  <a:rPr lang="en-US" dirty="0">
                    <a:solidFill>
                      <a:srgbClr val="C00000"/>
                    </a:solidFill>
                    <a:ea typeface="Cambria Math" charset="0"/>
                    <a:cs typeface="Cambria Math" charset="0"/>
                  </a:rPr>
                  <a:t>vector field </a:t>
                </a:r>
                <a:r>
                  <a:rPr lang="en-US" dirty="0">
                    <a:solidFill>
                      <a:srgbClr val="000000"/>
                    </a:solidFill>
                    <a:ea typeface="Cambria Math" charset="0"/>
                    <a:cs typeface="Cambria Math" charset="0"/>
                  </a:rPr>
                  <a:t>is then a (possibly time varying) assignment of a </a:t>
                </a:r>
                <a:r>
                  <a:rPr lang="en-US" dirty="0">
                    <a:solidFill>
                      <a:srgbClr val="C00000"/>
                    </a:solidFill>
                    <a:ea typeface="Cambria Math" charset="0"/>
                    <a:cs typeface="Cambria Math" charset="0"/>
                  </a:rPr>
                  <a:t>unique vector to every point</a:t>
                </a:r>
                <a:r>
                  <a:rPr lang="en-US" dirty="0">
                    <a:solidFill>
                      <a:srgbClr val="000000"/>
                    </a:solidFill>
                    <a:ea typeface="Cambria Math" charset="0"/>
                    <a:cs typeface="Cambria Math" charset="0"/>
                  </a:rPr>
                  <a:t> in a subset of the manifold. </a:t>
                </a:r>
              </a:p>
              <a:p>
                <a:pPr algn="just">
                  <a:spcAft>
                    <a:spcPts val="600"/>
                  </a:spcAft>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258618" y="1251503"/>
                <a:ext cx="11750964" cy="4354993"/>
              </a:xfrm>
              <a:prstGeom prst="rect">
                <a:avLst/>
              </a:prstGeom>
              <a:blipFill rotWithShape="0">
                <a:blip r:embed="rId3"/>
                <a:stretch>
                  <a:fillRect l="-415" t="-699" r="-467"/>
                </a:stretch>
              </a:blipFill>
            </p:spPr>
            <p:txBody>
              <a:bodyPr/>
              <a:lstStyle/>
              <a:p>
                <a:r>
                  <a:rPr lang="en-US">
                    <a:noFill/>
                  </a:rPr>
                  <a:t> </a:t>
                </a:r>
              </a:p>
            </p:txBody>
          </p:sp>
        </mc:Fallback>
      </mc:AlternateContent>
      <p:cxnSp>
        <p:nvCxnSpPr>
          <p:cNvPr id="15" name="Straight Connector 14"/>
          <p:cNvCxnSpPr>
            <a:cxnSpLocks/>
          </p:cNvCxnSpPr>
          <p:nvPr/>
        </p:nvCxnSpPr>
        <p:spPr>
          <a:xfrm>
            <a:off x="6096000" y="1058451"/>
            <a:ext cx="0" cy="3665949"/>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01055" y="4842282"/>
            <a:ext cx="11356144" cy="646331"/>
          </a:xfrm>
          <a:prstGeom prst="rect">
            <a:avLst/>
          </a:prstGeom>
          <a:solidFill>
            <a:schemeClr val="bg1">
              <a:lumMod val="85000"/>
            </a:schemeClr>
          </a:solidFill>
        </p:spPr>
        <p:txBody>
          <a:bodyPr wrap="square" rtlCol="0" anchor="ctr">
            <a:spAutoFit/>
          </a:bodyPr>
          <a:lstStyle/>
          <a:p>
            <a:pPr algn="just"/>
            <a:r>
              <a:rPr lang="en-US" dirty="0">
                <a:solidFill>
                  <a:srgbClr val="000000"/>
                </a:solidFill>
                <a:ea typeface="Cambria Math" charset="0"/>
                <a:cs typeface="Cambria Math" charset="0"/>
              </a:rPr>
              <a:t>For the </a:t>
            </a:r>
            <a:r>
              <a:rPr lang="en-US" dirty="0">
                <a:solidFill>
                  <a:srgbClr val="C00000"/>
                </a:solidFill>
                <a:ea typeface="Cambria Math" charset="0"/>
                <a:cs typeface="Cambria Math" charset="0"/>
              </a:rPr>
              <a:t>neuromechanical system, </a:t>
            </a:r>
            <a:r>
              <a:rPr lang="en-US" dirty="0">
                <a:solidFill>
                  <a:srgbClr val="000000"/>
                </a:solidFill>
                <a:ea typeface="Cambria Math" charset="0"/>
                <a:cs typeface="Cambria Math" charset="0"/>
              </a:rPr>
              <a:t>the time </a:t>
            </a:r>
            <a:r>
              <a:rPr lang="en-US" dirty="0" smtClean="0">
                <a:solidFill>
                  <a:srgbClr val="000000"/>
                </a:solidFill>
                <a:ea typeface="Cambria Math" charset="0"/>
                <a:cs typeface="Cambria Math" charset="0"/>
              </a:rPr>
              <a:t>derivatives </a:t>
            </a:r>
            <a:r>
              <a:rPr lang="en-US" dirty="0">
                <a:solidFill>
                  <a:srgbClr val="000000"/>
                </a:solidFill>
                <a:ea typeface="Cambria Math" charset="0"/>
                <a:cs typeface="Cambria Math" charset="0"/>
              </a:rPr>
              <a:t>of many of these </a:t>
            </a:r>
            <a:r>
              <a:rPr lang="en-US" dirty="0" smtClean="0">
                <a:solidFill>
                  <a:srgbClr val="000000"/>
                </a:solidFill>
                <a:ea typeface="Cambria Math" charset="0"/>
                <a:cs typeface="Cambria Math" charset="0"/>
              </a:rPr>
              <a:t>variables </a:t>
            </a:r>
            <a:r>
              <a:rPr lang="mr-IN" dirty="0" smtClean="0">
                <a:solidFill>
                  <a:srgbClr val="000000"/>
                </a:solidFill>
                <a:ea typeface="Cambria Math" charset="0"/>
                <a:cs typeface="Cambria Math" charset="0"/>
              </a:rPr>
              <a:t>–</a:t>
            </a:r>
            <a:r>
              <a:rPr lang="en-US" dirty="0" smtClean="0">
                <a:solidFill>
                  <a:srgbClr val="000000"/>
                </a:solidFill>
                <a:ea typeface="Cambria Math" charset="0"/>
                <a:cs typeface="Cambria Math" charset="0"/>
              </a:rPr>
              <a:t> defined </a:t>
            </a:r>
            <a:r>
              <a:rPr lang="en-US" dirty="0">
                <a:solidFill>
                  <a:srgbClr val="000000"/>
                </a:solidFill>
                <a:ea typeface="Cambria Math" charset="0"/>
                <a:cs typeface="Cambria Math" charset="0"/>
              </a:rPr>
              <a:t>by </a:t>
            </a:r>
            <a:r>
              <a:rPr lang="en-US" dirty="0">
                <a:solidFill>
                  <a:srgbClr val="C00000"/>
                </a:solidFill>
                <a:ea typeface="Cambria Math" charset="0"/>
                <a:cs typeface="Cambria Math" charset="0"/>
              </a:rPr>
              <a:t>the current state of the system (and the current vector field of the local manifold) </a:t>
            </a:r>
            <a:r>
              <a:rPr lang="mr-IN" dirty="0" smtClean="0">
                <a:solidFill>
                  <a:srgbClr val="000000"/>
                </a:solidFill>
                <a:ea typeface="Cambria Math" charset="0"/>
                <a:cs typeface="Cambria Math" charset="0"/>
              </a:rPr>
              <a:t>–</a:t>
            </a:r>
            <a:r>
              <a:rPr lang="en-US" dirty="0" smtClean="0">
                <a:solidFill>
                  <a:srgbClr val="000000"/>
                </a:solidFill>
                <a:ea typeface="Cambria Math" charset="0"/>
                <a:cs typeface="Cambria Math" charset="0"/>
              </a:rPr>
              <a:t> </a:t>
            </a:r>
            <a:r>
              <a:rPr lang="en-US" dirty="0" smtClean="0">
                <a:solidFill>
                  <a:srgbClr val="C00000"/>
                </a:solidFill>
                <a:ea typeface="Cambria Math" charset="0"/>
                <a:cs typeface="Cambria Math" charset="0"/>
              </a:rPr>
              <a:t>define </a:t>
            </a:r>
            <a:r>
              <a:rPr lang="en-US" dirty="0">
                <a:solidFill>
                  <a:srgbClr val="C00000"/>
                </a:solidFill>
                <a:ea typeface="Cambria Math" charset="0"/>
                <a:cs typeface="Cambria Math" charset="0"/>
              </a:rPr>
              <a:t>the (local) interactions of variables</a:t>
            </a:r>
            <a:r>
              <a:rPr lang="en-US" dirty="0">
                <a:solidFill>
                  <a:srgbClr val="000000"/>
                </a:solidFill>
                <a:ea typeface="Cambria Math" charset="0"/>
                <a:cs typeface="Cambria Math" charset="0"/>
              </a:rPr>
              <a:t>. </a:t>
            </a:r>
          </a:p>
        </p:txBody>
      </p:sp>
    </p:spTree>
    <p:extLst>
      <p:ext uri="{BB962C8B-B14F-4D97-AF65-F5344CB8AC3E}">
        <p14:creationId xmlns:p14="http://schemas.microsoft.com/office/powerpoint/2010/main" val="137559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Goals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71500" y="1371600"/>
            <a:ext cx="11049000" cy="3770263"/>
          </a:xfrm>
          <a:prstGeom prst="rect">
            <a:avLst/>
          </a:prstGeom>
          <a:noFill/>
        </p:spPr>
        <p:txBody>
          <a:bodyPr wrap="square" rtlCol="0">
            <a:spAutoFit/>
          </a:bodyPr>
          <a:lstStyle/>
          <a:p>
            <a:pPr marL="285750" indent="-285750" algn="just">
              <a:spcAft>
                <a:spcPts val="600"/>
              </a:spcAft>
              <a:buFont typeface="Arial" charset="0"/>
              <a:buChar char="•"/>
            </a:pPr>
            <a:r>
              <a:rPr lang="en-US" sz="2800" dirty="0" smtClean="0">
                <a:solidFill>
                  <a:srgbClr val="000000"/>
                </a:solidFill>
                <a:ea typeface="Cambria Math" charset="0"/>
                <a:cs typeface="Cambria Math" charset="0"/>
              </a:rPr>
              <a:t>Apply </a:t>
            </a:r>
            <a:r>
              <a:rPr lang="en-US" sz="2800" dirty="0" smtClean="0">
                <a:solidFill>
                  <a:srgbClr val="C00000"/>
                </a:solidFill>
                <a:ea typeface="Cambria Math" charset="0"/>
                <a:cs typeface="Cambria Math" charset="0"/>
              </a:rPr>
              <a:t>constraints</a:t>
            </a:r>
            <a:r>
              <a:rPr lang="en-US" sz="2800" dirty="0" smtClean="0">
                <a:solidFill>
                  <a:srgbClr val="000000"/>
                </a:solidFill>
                <a:ea typeface="Cambria Math" charset="0"/>
                <a:cs typeface="Cambria Math" charset="0"/>
              </a:rPr>
              <a:t> on the input parameter manifold (holonomic or nonholonomic)</a:t>
            </a:r>
          </a:p>
          <a:p>
            <a:pPr marL="285750" indent="-285750" algn="just">
              <a:spcAft>
                <a:spcPts val="600"/>
              </a:spcAft>
              <a:buFont typeface="Arial" charset="0"/>
              <a:buChar char="•"/>
            </a:pPr>
            <a:r>
              <a:rPr lang="en-US" sz="2800" dirty="0" smtClean="0">
                <a:solidFill>
                  <a:srgbClr val="000000"/>
                </a:solidFill>
                <a:ea typeface="Cambria Math" charset="0"/>
                <a:cs typeface="Cambria Math" charset="0"/>
              </a:rPr>
              <a:t>Find </a:t>
            </a:r>
            <a:r>
              <a:rPr lang="en-US" sz="2800" dirty="0" smtClean="0">
                <a:solidFill>
                  <a:srgbClr val="C00000"/>
                </a:solidFill>
                <a:ea typeface="Cambria Math" charset="0"/>
                <a:cs typeface="Cambria Math" charset="0"/>
              </a:rPr>
              <a:t>input parameters vs. output relationship</a:t>
            </a:r>
            <a:r>
              <a:rPr lang="en-US" sz="2800" dirty="0" smtClean="0">
                <a:solidFill>
                  <a:srgbClr val="000000"/>
                </a:solidFill>
                <a:ea typeface="Cambria Math" charset="0"/>
                <a:cs typeface="Cambria Math" charset="0"/>
              </a:rPr>
              <a:t> (ideally shape vs. position!)</a:t>
            </a:r>
          </a:p>
          <a:p>
            <a:pPr marL="285750" indent="-285750" algn="just">
              <a:spcAft>
                <a:spcPts val="600"/>
              </a:spcAft>
              <a:buFont typeface="Arial" charset="0"/>
              <a:buChar char="•"/>
            </a:pPr>
            <a:r>
              <a:rPr lang="en-US" sz="2800" dirty="0" smtClean="0">
                <a:solidFill>
                  <a:srgbClr val="000000"/>
                </a:solidFill>
                <a:ea typeface="Cambria Math" charset="0"/>
                <a:cs typeface="Cambria Math" charset="0"/>
              </a:rPr>
              <a:t>Create connection vector fields to better understand </a:t>
            </a:r>
            <a:r>
              <a:rPr lang="en-US" sz="2800" dirty="0" smtClean="0">
                <a:solidFill>
                  <a:srgbClr val="C00000"/>
                </a:solidFill>
                <a:ea typeface="Cambria Math" charset="0"/>
                <a:cs typeface="Cambria Math" charset="0"/>
              </a:rPr>
              <a:t>“similar gait cycles”</a:t>
            </a:r>
          </a:p>
          <a:p>
            <a:pPr marL="285750" indent="-285750" algn="just">
              <a:spcAft>
                <a:spcPts val="600"/>
              </a:spcAft>
              <a:buFont typeface="Arial" charset="0"/>
              <a:buChar char="•"/>
            </a:pPr>
            <a:r>
              <a:rPr lang="en-US" sz="2800" dirty="0" smtClean="0">
                <a:solidFill>
                  <a:srgbClr val="000000"/>
                </a:solidFill>
                <a:ea typeface="Cambria Math" charset="0"/>
                <a:cs typeface="Cambria Math" charset="0"/>
              </a:rPr>
              <a:t>Use </a:t>
            </a:r>
            <a:r>
              <a:rPr lang="en-US" sz="2800" dirty="0" smtClean="0">
                <a:solidFill>
                  <a:srgbClr val="C00000"/>
                </a:solidFill>
                <a:ea typeface="Cambria Math" charset="0"/>
                <a:cs typeface="Cambria Math" charset="0"/>
              </a:rPr>
              <a:t>constraint curvature </a:t>
            </a:r>
            <a:r>
              <a:rPr lang="en-US" sz="2800" dirty="0" smtClean="0">
                <a:solidFill>
                  <a:srgbClr val="000000"/>
                </a:solidFill>
                <a:ea typeface="Cambria Math" charset="0"/>
                <a:cs typeface="Cambria Math" charset="0"/>
              </a:rPr>
              <a:t>to understand resulting “movement” through the chosen configuration space.</a:t>
            </a:r>
            <a:endParaRPr lang="en-US" sz="2800" dirty="0" smtClean="0">
              <a:solidFill>
                <a:srgbClr val="000000"/>
              </a:solidFill>
              <a:ea typeface="Cambria Math" charset="0"/>
              <a:cs typeface="Cambria Math" charset="0"/>
            </a:endParaRPr>
          </a:p>
        </p:txBody>
      </p:sp>
    </p:spTree>
    <p:extLst>
      <p:ext uri="{BB962C8B-B14F-4D97-AF65-F5344CB8AC3E}">
        <p14:creationId xmlns:p14="http://schemas.microsoft.com/office/powerpoint/2010/main" val="122536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10365544" cy="633088"/>
          </a:xfrm>
        </p:spPr>
        <p:txBody>
          <a:bodyPr/>
          <a:lstStyle/>
          <a:p>
            <a:pPr algn="l"/>
            <a:r>
              <a:rPr lang="en-US" dirty="0" smtClean="0"/>
              <a:t>Constrained Articulated Systems</a:t>
            </a:r>
            <a:endParaRPr lang="en-US" dirty="0"/>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8618" y="1055207"/>
            <a:ext cx="5684982" cy="5463034"/>
          </a:xfrm>
          <a:prstGeom prst="rect">
            <a:avLst/>
          </a:prstGeom>
          <a:noFill/>
        </p:spPr>
        <p:txBody>
          <a:bodyPr wrap="square" rtlCol="0">
            <a:spAutoFit/>
          </a:bodyPr>
          <a:lstStyle/>
          <a:p>
            <a:pPr algn="just">
              <a:spcAft>
                <a:spcPts val="600"/>
              </a:spcAft>
            </a:pPr>
            <a:r>
              <a:rPr lang="en-US" dirty="0" smtClean="0">
                <a:solidFill>
                  <a:srgbClr val="000000"/>
                </a:solidFill>
                <a:ea typeface="Cambria Math" charset="0"/>
                <a:cs typeface="Cambria Math" charset="0"/>
              </a:rPr>
              <a:t>For an articulated system, tools such as </a:t>
            </a:r>
            <a:r>
              <a:rPr lang="en-US" dirty="0" smtClean="0">
                <a:solidFill>
                  <a:srgbClr val="C00000"/>
                </a:solidFill>
                <a:ea typeface="Cambria Math" charset="0"/>
                <a:cs typeface="Cambria Math" charset="0"/>
              </a:rPr>
              <a:t>holonomic constraints</a:t>
            </a:r>
            <a:r>
              <a:rPr lang="en-US" dirty="0" smtClean="0">
                <a:solidFill>
                  <a:srgbClr val="000000"/>
                </a:solidFill>
                <a:ea typeface="Cambria Math" charset="0"/>
                <a:cs typeface="Cambria Math" charset="0"/>
              </a:rPr>
              <a:t>, </a:t>
            </a:r>
            <a:r>
              <a:rPr lang="en-US" dirty="0" smtClean="0">
                <a:solidFill>
                  <a:srgbClr val="C00000"/>
                </a:solidFill>
                <a:ea typeface="Cambria Math" charset="0"/>
                <a:cs typeface="Cambria Math" charset="0"/>
              </a:rPr>
              <a:t>nonholonomic constraints</a:t>
            </a:r>
            <a:r>
              <a:rPr lang="en-US" dirty="0" smtClean="0">
                <a:solidFill>
                  <a:srgbClr val="000000"/>
                </a:solidFill>
                <a:ea typeface="Cambria Math" charset="0"/>
                <a:cs typeface="Cambria Math" charset="0"/>
              </a:rPr>
              <a:t>, and </a:t>
            </a:r>
            <a:r>
              <a:rPr lang="en-US" dirty="0" smtClean="0">
                <a:solidFill>
                  <a:srgbClr val="C00000"/>
                </a:solidFill>
                <a:ea typeface="Cambria Math" charset="0"/>
                <a:cs typeface="Cambria Math" charset="0"/>
              </a:rPr>
              <a:t>Jacobian operators</a:t>
            </a:r>
            <a:r>
              <a:rPr lang="en-US" dirty="0" smtClean="0">
                <a:solidFill>
                  <a:srgbClr val="000000"/>
                </a:solidFill>
                <a:ea typeface="Cambria Math" charset="0"/>
                <a:cs typeface="Cambria Math" charset="0"/>
              </a:rPr>
              <a:t> allow for an understanding of the relationship between shape and position variables.</a:t>
            </a:r>
          </a:p>
          <a:p>
            <a:pPr algn="just">
              <a:spcAft>
                <a:spcPts val="600"/>
              </a:spcAft>
            </a:pPr>
            <a:r>
              <a:rPr lang="en-US" dirty="0">
                <a:solidFill>
                  <a:srgbClr val="000000"/>
                </a:solidFill>
                <a:ea typeface="Cambria Math" charset="0"/>
                <a:cs typeface="Cambria Math" charset="0"/>
              </a:rPr>
              <a:t>Mainly, </a:t>
            </a:r>
            <a:r>
              <a:rPr lang="en-US" dirty="0">
                <a:solidFill>
                  <a:srgbClr val="C00000"/>
                </a:solidFill>
                <a:ea typeface="Cambria Math" charset="0"/>
                <a:cs typeface="Cambria Math" charset="0"/>
              </a:rPr>
              <a:t>these</a:t>
            </a:r>
            <a:r>
              <a:rPr lang="en-US" dirty="0">
                <a:solidFill>
                  <a:srgbClr val="000000"/>
                </a:solidFill>
                <a:ea typeface="Cambria Math" charset="0"/>
                <a:cs typeface="Cambria Math" charset="0"/>
              </a:rPr>
              <a:t> </a:t>
            </a:r>
            <a:r>
              <a:rPr lang="en-US" dirty="0">
                <a:solidFill>
                  <a:srgbClr val="C00000"/>
                </a:solidFill>
                <a:ea typeface="Cambria Math" charset="0"/>
                <a:cs typeface="Cambria Math" charset="0"/>
              </a:rPr>
              <a:t>tools allow a constrained system to “move” while maintaining the local mapping of parameter values</a:t>
            </a:r>
            <a:r>
              <a:rPr lang="en-US" dirty="0">
                <a:solidFill>
                  <a:srgbClr val="000000"/>
                </a:solidFill>
                <a:ea typeface="Cambria Math" charset="0"/>
                <a:cs typeface="Cambria Math" charset="0"/>
              </a:rPr>
              <a:t>. </a:t>
            </a:r>
            <a:endParaRPr lang="en-US"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Recall that </a:t>
            </a:r>
            <a:r>
              <a:rPr lang="en-US" dirty="0" smtClean="0">
                <a:solidFill>
                  <a:srgbClr val="C00000"/>
                </a:solidFill>
                <a:ea typeface="Cambria Math" charset="0"/>
                <a:cs typeface="Cambria Math" charset="0"/>
              </a:rPr>
              <a:t>position </a:t>
            </a:r>
            <a:r>
              <a:rPr lang="en-US" dirty="0" smtClean="0">
                <a:solidFill>
                  <a:srgbClr val="000000"/>
                </a:solidFill>
                <a:ea typeface="Cambria Math" charset="0"/>
                <a:cs typeface="Cambria Math" charset="0"/>
              </a:rPr>
              <a:t>defines the </a:t>
            </a:r>
            <a:r>
              <a:rPr lang="en-US" dirty="0" smtClean="0">
                <a:solidFill>
                  <a:srgbClr val="C00000"/>
                </a:solidFill>
                <a:ea typeface="Cambria Math" charset="0"/>
                <a:cs typeface="Cambria Math" charset="0"/>
              </a:rPr>
              <a:t>location and orientation of the body frame</a:t>
            </a:r>
            <a:r>
              <a:rPr lang="en-US" dirty="0" smtClean="0">
                <a:solidFill>
                  <a:srgbClr val="000000"/>
                </a:solidFill>
                <a:ea typeface="Cambria Math" charset="0"/>
                <a:cs typeface="Cambria Math" charset="0"/>
              </a:rPr>
              <a:t>, while the </a:t>
            </a:r>
            <a:r>
              <a:rPr lang="en-US" dirty="0" smtClean="0">
                <a:solidFill>
                  <a:srgbClr val="C00000"/>
                </a:solidFill>
                <a:ea typeface="Cambria Math" charset="0"/>
                <a:cs typeface="Cambria Math" charset="0"/>
              </a:rPr>
              <a:t>shape </a:t>
            </a:r>
            <a:r>
              <a:rPr lang="en-US" dirty="0" smtClean="0">
                <a:solidFill>
                  <a:srgbClr val="000000"/>
                </a:solidFill>
                <a:ea typeface="Cambria Math" charset="0"/>
                <a:cs typeface="Cambria Math" charset="0"/>
              </a:rPr>
              <a:t>defines the </a:t>
            </a:r>
            <a:r>
              <a:rPr lang="en-US" dirty="0" smtClean="0">
                <a:solidFill>
                  <a:srgbClr val="C00000"/>
                </a:solidFill>
                <a:ea typeface="Cambria Math" charset="0"/>
                <a:cs typeface="Cambria Math" charset="0"/>
              </a:rPr>
              <a:t>relative “placement”</a:t>
            </a:r>
            <a:r>
              <a:rPr lang="en-US" dirty="0" smtClean="0">
                <a:solidFill>
                  <a:srgbClr val="000000"/>
                </a:solidFill>
                <a:ea typeface="Cambria Math" charset="0"/>
                <a:cs typeface="Cambria Math" charset="0"/>
              </a:rPr>
              <a:t> of the system to the body frame. </a:t>
            </a:r>
            <a:endParaRPr lang="en-US" dirty="0" smtClean="0">
              <a:solidFill>
                <a:srgbClr val="000000"/>
              </a:solidFill>
              <a:ea typeface="Cambria Math" charset="0"/>
              <a:cs typeface="Cambria Math" charset="0"/>
            </a:endParaRPr>
          </a:p>
          <a:p>
            <a:pPr algn="just">
              <a:spcAft>
                <a:spcPts val="600"/>
              </a:spcAft>
            </a:pPr>
            <a:r>
              <a:rPr lang="en-US" dirty="0" smtClean="0">
                <a:solidFill>
                  <a:srgbClr val="000000"/>
                </a:solidFill>
                <a:ea typeface="Cambria Math" charset="0"/>
                <a:cs typeface="Cambria Math" charset="0"/>
              </a:rPr>
              <a:t>A sufficient choice of body frame requires that all other frames of the system be recoverable through a function of shape parameters. </a:t>
            </a:r>
            <a:r>
              <a:rPr lang="en-US" dirty="0" smtClean="0">
                <a:solidFill>
                  <a:srgbClr val="C00000"/>
                </a:solidFill>
                <a:ea typeface="Cambria Math" charset="0"/>
                <a:cs typeface="Cambria Math" charset="0"/>
              </a:rPr>
              <a:t>What would be the position/shape variables of the neuromechanical system?</a:t>
            </a:r>
          </a:p>
          <a:p>
            <a:pPr marL="285750" indent="-285750" algn="just">
              <a:spcAft>
                <a:spcPts val="600"/>
              </a:spcAft>
              <a:buFont typeface="Arial" charset="0"/>
              <a:buChar char="•"/>
            </a:pPr>
            <a:endParaRPr lang="en-US" dirty="0" smtClean="0">
              <a:solidFill>
                <a:srgbClr val="000000"/>
              </a:solidFill>
              <a:ea typeface="Cambria Math" charset="0"/>
              <a:cs typeface="Cambria Math" charset="0"/>
            </a:endParaRPr>
          </a:p>
          <a:p>
            <a:pPr marL="285750" indent="-285750" algn="just">
              <a:spcAft>
                <a:spcPts val="600"/>
              </a:spcAft>
              <a:buFont typeface="Arial" charset="0"/>
              <a:buChar char="•"/>
            </a:pPr>
            <a:endParaRPr lang="en-US" dirty="0">
              <a:solidFill>
                <a:srgbClr val="000000"/>
              </a:solidFill>
              <a:ea typeface="Cambria Math" charset="0"/>
              <a:cs typeface="Cambria Math" charset="0"/>
            </a:endParaRPr>
          </a:p>
        </p:txBody>
      </p:sp>
      <p:cxnSp>
        <p:nvCxnSpPr>
          <p:cNvPr id="15" name="Straight Connector 14"/>
          <p:cNvCxnSpPr>
            <a:cxnSpLocks/>
          </p:cNvCxnSpPr>
          <p:nvPr/>
        </p:nvCxnSpPr>
        <p:spPr>
          <a:xfrm>
            <a:off x="6096000" y="1058451"/>
            <a:ext cx="0" cy="449580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24600" y="1167866"/>
            <a:ext cx="5684982" cy="4201150"/>
          </a:xfrm>
          <a:prstGeom prst="rect">
            <a:avLst/>
          </a:prstGeom>
          <a:noFill/>
        </p:spPr>
        <p:txBody>
          <a:bodyPr wrap="square" rtlCol="0">
            <a:spAutoFit/>
          </a:bodyPr>
          <a:lstStyle/>
          <a:p>
            <a:pPr algn="just">
              <a:spcAft>
                <a:spcPts val="600"/>
              </a:spcAft>
            </a:pPr>
            <a:r>
              <a:rPr lang="en-US" dirty="0">
                <a:solidFill>
                  <a:srgbClr val="C00000"/>
                </a:solidFill>
              </a:rPr>
              <a:t>Locomotion</a:t>
            </a:r>
            <a:r>
              <a:rPr lang="en-US" dirty="0">
                <a:solidFill>
                  <a:srgbClr val="000000"/>
                </a:solidFill>
              </a:rPr>
              <a:t> is defined informally as the process </a:t>
            </a:r>
            <a:r>
              <a:rPr lang="en-US" dirty="0" smtClean="0">
                <a:solidFill>
                  <a:srgbClr val="000000"/>
                </a:solidFill>
              </a:rPr>
              <a:t>of using </a:t>
            </a:r>
            <a:r>
              <a:rPr lang="en-US" dirty="0">
                <a:solidFill>
                  <a:srgbClr val="C00000"/>
                </a:solidFill>
              </a:rPr>
              <a:t>reaction forces </a:t>
            </a:r>
            <a:r>
              <a:rPr lang="en-US" dirty="0">
                <a:solidFill>
                  <a:srgbClr val="000000"/>
                </a:solidFill>
              </a:rPr>
              <a:t>to turn </a:t>
            </a:r>
            <a:r>
              <a:rPr lang="en-US" dirty="0">
                <a:solidFill>
                  <a:srgbClr val="C00000"/>
                </a:solidFill>
              </a:rPr>
              <a:t>internal </a:t>
            </a:r>
            <a:r>
              <a:rPr lang="en-US" dirty="0" smtClean="0">
                <a:solidFill>
                  <a:srgbClr val="C00000"/>
                </a:solidFill>
              </a:rPr>
              <a:t>shape </a:t>
            </a:r>
            <a:r>
              <a:rPr lang="en-US" dirty="0" smtClean="0">
                <a:solidFill>
                  <a:srgbClr val="000000"/>
                </a:solidFill>
              </a:rPr>
              <a:t>changes into </a:t>
            </a:r>
            <a:r>
              <a:rPr lang="en-US" dirty="0">
                <a:solidFill>
                  <a:srgbClr val="C00000"/>
                </a:solidFill>
              </a:rPr>
              <a:t>external position </a:t>
            </a:r>
            <a:r>
              <a:rPr lang="en-US" dirty="0" smtClean="0">
                <a:solidFill>
                  <a:srgbClr val="000000"/>
                </a:solidFill>
              </a:rPr>
              <a:t>changes</a:t>
            </a:r>
            <a:r>
              <a:rPr lang="en-US" dirty="0">
                <a:solidFill>
                  <a:srgbClr val="000000"/>
                </a:solidFill>
              </a:rPr>
              <a:t> w</a:t>
            </a:r>
            <a:r>
              <a:rPr lang="en-US" dirty="0" smtClean="0">
                <a:solidFill>
                  <a:srgbClr val="000000"/>
                </a:solidFill>
              </a:rPr>
              <a:t>hile subject to restrictions like velocity constraints, momentum, etc. This does however </a:t>
            </a:r>
            <a:r>
              <a:rPr lang="en-US" dirty="0" smtClean="0">
                <a:solidFill>
                  <a:srgbClr val="C00000"/>
                </a:solidFill>
              </a:rPr>
              <a:t>require</a:t>
            </a:r>
            <a:r>
              <a:rPr lang="en-US" dirty="0" smtClean="0">
                <a:solidFill>
                  <a:srgbClr val="000000"/>
                </a:solidFill>
              </a:rPr>
              <a:t> that </a:t>
            </a:r>
            <a:r>
              <a:rPr lang="en-US" i="1" dirty="0" smtClean="0">
                <a:solidFill>
                  <a:srgbClr val="000000"/>
                </a:solidFill>
              </a:rPr>
              <a:t>locally</a:t>
            </a:r>
            <a:r>
              <a:rPr lang="en-US" dirty="0" smtClean="0">
                <a:solidFill>
                  <a:srgbClr val="000000"/>
                </a:solidFill>
              </a:rPr>
              <a:t> </a:t>
            </a:r>
            <a:r>
              <a:rPr lang="en-US" dirty="0" smtClean="0">
                <a:solidFill>
                  <a:srgbClr val="C00000"/>
                </a:solidFill>
              </a:rPr>
              <a:t>every position velocity be a linear function of shape velocity</a:t>
            </a:r>
            <a:r>
              <a:rPr lang="en-US" dirty="0" smtClean="0">
                <a:solidFill>
                  <a:srgbClr val="000000"/>
                </a:solidFill>
              </a:rPr>
              <a:t>.</a:t>
            </a:r>
          </a:p>
          <a:p>
            <a:pPr algn="just">
              <a:spcAft>
                <a:spcPts val="600"/>
              </a:spcAft>
            </a:pPr>
            <a:r>
              <a:rPr lang="en-US" dirty="0" smtClean="0">
                <a:solidFill>
                  <a:srgbClr val="000000"/>
                </a:solidFill>
              </a:rPr>
              <a:t>It is also imperative that the system be </a:t>
            </a:r>
            <a:r>
              <a:rPr lang="en-US" dirty="0" smtClean="0">
                <a:solidFill>
                  <a:srgbClr val="C00000"/>
                </a:solidFill>
              </a:rPr>
              <a:t>symmetrical</a:t>
            </a:r>
            <a:r>
              <a:rPr lang="en-US" dirty="0" smtClean="0">
                <a:solidFill>
                  <a:srgbClr val="000000"/>
                </a:solidFill>
              </a:rPr>
              <a:t> </a:t>
            </a:r>
            <a:r>
              <a:rPr lang="mr-IN" dirty="0" smtClean="0">
                <a:solidFill>
                  <a:srgbClr val="000000"/>
                </a:solidFill>
              </a:rPr>
              <a:t>–</a:t>
            </a:r>
            <a:r>
              <a:rPr lang="en-US" dirty="0" smtClean="0">
                <a:solidFill>
                  <a:srgbClr val="000000"/>
                </a:solidFill>
              </a:rPr>
              <a:t> i.e., it must allow for actions that, once performed, leave the system indistinguishable from the starting position/orientation. </a:t>
            </a:r>
          </a:p>
          <a:p>
            <a:pPr algn="just">
              <a:spcAft>
                <a:spcPts val="600"/>
              </a:spcAft>
            </a:pPr>
            <a:r>
              <a:rPr lang="en-US" dirty="0" smtClean="0">
                <a:solidFill>
                  <a:srgbClr val="000000"/>
                </a:solidFill>
              </a:rPr>
              <a:t>In a </a:t>
            </a:r>
            <a:r>
              <a:rPr lang="en-US" dirty="0" smtClean="0">
                <a:solidFill>
                  <a:srgbClr val="C00000"/>
                </a:solidFill>
              </a:rPr>
              <a:t>uniform environment</a:t>
            </a:r>
            <a:r>
              <a:rPr lang="en-US" dirty="0" smtClean="0">
                <a:solidFill>
                  <a:srgbClr val="000000"/>
                </a:solidFill>
              </a:rPr>
              <a:t>, the dynamics of locomotor systems are symmetric, but would the use of muscle activations or lengths be symmetric as well?</a:t>
            </a:r>
            <a:endParaRPr lang="en-US" dirty="0">
              <a:solidFill>
                <a:srgbClr val="000000"/>
              </a:solidFill>
              <a:ea typeface="Cambria Math" charset="0"/>
              <a:cs typeface="Cambria Math" charset="0"/>
            </a:endParaRPr>
          </a:p>
          <a:p>
            <a:pPr algn="just">
              <a:spcAft>
                <a:spcPts val="600"/>
              </a:spcAft>
            </a:pPr>
            <a:endParaRPr lang="en-US" dirty="0">
              <a:solidFill>
                <a:srgbClr val="000000"/>
              </a:solidFill>
            </a:endParaRPr>
          </a:p>
        </p:txBody>
      </p:sp>
    </p:spTree>
    <p:extLst>
      <p:ext uri="{BB962C8B-B14F-4D97-AF65-F5344CB8AC3E}">
        <p14:creationId xmlns:p14="http://schemas.microsoft.com/office/powerpoint/2010/main" val="1013749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AM 5 - Modeling Fair presentation">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TEAM 5 - Modeling Fair presentation</Template>
  <TotalTime>6235</TotalTime>
  <Words>1526</Words>
  <Application>Microsoft Macintosh PowerPoint</Application>
  <PresentationFormat>Widescreen</PresentationFormat>
  <Paragraphs>129</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Cambria Math</vt:lpstr>
      <vt:lpstr>Mangal</vt:lpstr>
      <vt:lpstr>Times New Roman</vt:lpstr>
      <vt:lpstr>Arial</vt:lpstr>
      <vt:lpstr>TEAM 5 - Modeling Fair presentation</vt:lpstr>
      <vt:lpstr>BME 790 Spring 2017 Final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BME 790 Spring 2017 Weekly Summary</dc:title>
  <dc:creator>Daniel Hagen</dc:creator>
  <cp:lastModifiedBy>Microsoft Office User</cp:lastModifiedBy>
  <cp:revision>83</cp:revision>
  <cp:lastPrinted>2017-01-20T23:35:11Z</cp:lastPrinted>
  <dcterms:created xsi:type="dcterms:W3CDTF">2017-01-20T20:53:49Z</dcterms:created>
  <dcterms:modified xsi:type="dcterms:W3CDTF">2017-03-27T17:08:37Z</dcterms:modified>
</cp:coreProperties>
</file>